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3" r:id="rId6"/>
    <p:sldId id="276" r:id="rId7"/>
    <p:sldId id="277" r:id="rId8"/>
    <p:sldId id="278" r:id="rId9"/>
    <p:sldId id="264" r:id="rId10"/>
    <p:sldId id="262" r:id="rId11"/>
    <p:sldId id="280" r:id="rId12"/>
    <p:sldId id="281" r:id="rId13"/>
    <p:sldId id="279" r:id="rId14"/>
    <p:sldId id="261" r:id="rId15"/>
    <p:sldId id="270" r:id="rId16"/>
    <p:sldId id="265" r:id="rId17"/>
    <p:sldId id="271" r:id="rId18"/>
    <p:sldId id="266" r:id="rId19"/>
    <p:sldId id="273" r:id="rId20"/>
    <p:sldId id="274" r:id="rId21"/>
    <p:sldId id="275" r:id="rId22"/>
    <p:sldId id="272" r:id="rId23"/>
    <p:sldId id="269" r:id="rId24"/>
    <p:sldId id="268" r:id="rId25"/>
    <p:sldId id="282" r:id="rId26"/>
    <p:sldId id="257" r:id="rId27"/>
  </p:sldIdLst>
  <p:sldSz cx="11522075" cy="7200900"/>
  <p:notesSz cx="6858000" cy="9144000"/>
  <p:defaultTextStyle>
    <a:defPPr>
      <a:defRPr lang="ru-RU"/>
    </a:defPPr>
    <a:lvl1pPr marL="0" algn="l" defTabSz="1069848" rtl="0" eaLnBrk="1" latinLnBrk="0" hangingPunct="1">
      <a:defRPr sz="2100" kern="1200">
        <a:solidFill>
          <a:schemeClr val="tx1"/>
        </a:solidFill>
        <a:latin typeface="+mn-lt"/>
        <a:ea typeface="+mn-ea"/>
        <a:cs typeface="+mn-cs"/>
      </a:defRPr>
    </a:lvl1pPr>
    <a:lvl2pPr marL="534924" algn="l" defTabSz="1069848" rtl="0" eaLnBrk="1" latinLnBrk="0" hangingPunct="1">
      <a:defRPr sz="2100" kern="1200">
        <a:solidFill>
          <a:schemeClr val="tx1"/>
        </a:solidFill>
        <a:latin typeface="+mn-lt"/>
        <a:ea typeface="+mn-ea"/>
        <a:cs typeface="+mn-cs"/>
      </a:defRPr>
    </a:lvl2pPr>
    <a:lvl3pPr marL="1069848" algn="l" defTabSz="1069848" rtl="0" eaLnBrk="1" latinLnBrk="0" hangingPunct="1">
      <a:defRPr sz="2100" kern="1200">
        <a:solidFill>
          <a:schemeClr val="tx1"/>
        </a:solidFill>
        <a:latin typeface="+mn-lt"/>
        <a:ea typeface="+mn-ea"/>
        <a:cs typeface="+mn-cs"/>
      </a:defRPr>
    </a:lvl3pPr>
    <a:lvl4pPr marL="1604772" algn="l" defTabSz="1069848" rtl="0" eaLnBrk="1" latinLnBrk="0" hangingPunct="1">
      <a:defRPr sz="2100" kern="1200">
        <a:solidFill>
          <a:schemeClr val="tx1"/>
        </a:solidFill>
        <a:latin typeface="+mn-lt"/>
        <a:ea typeface="+mn-ea"/>
        <a:cs typeface="+mn-cs"/>
      </a:defRPr>
    </a:lvl4pPr>
    <a:lvl5pPr marL="2139696" algn="l" defTabSz="1069848" rtl="0" eaLnBrk="1" latinLnBrk="0" hangingPunct="1">
      <a:defRPr sz="2100" kern="1200">
        <a:solidFill>
          <a:schemeClr val="tx1"/>
        </a:solidFill>
        <a:latin typeface="+mn-lt"/>
        <a:ea typeface="+mn-ea"/>
        <a:cs typeface="+mn-cs"/>
      </a:defRPr>
    </a:lvl5pPr>
    <a:lvl6pPr marL="2674620" algn="l" defTabSz="1069848" rtl="0" eaLnBrk="1" latinLnBrk="0" hangingPunct="1">
      <a:defRPr sz="2100" kern="1200">
        <a:solidFill>
          <a:schemeClr val="tx1"/>
        </a:solidFill>
        <a:latin typeface="+mn-lt"/>
        <a:ea typeface="+mn-ea"/>
        <a:cs typeface="+mn-cs"/>
      </a:defRPr>
    </a:lvl6pPr>
    <a:lvl7pPr marL="3209544" algn="l" defTabSz="1069848" rtl="0" eaLnBrk="1" latinLnBrk="0" hangingPunct="1">
      <a:defRPr sz="2100" kern="1200">
        <a:solidFill>
          <a:schemeClr val="tx1"/>
        </a:solidFill>
        <a:latin typeface="+mn-lt"/>
        <a:ea typeface="+mn-ea"/>
        <a:cs typeface="+mn-cs"/>
      </a:defRPr>
    </a:lvl7pPr>
    <a:lvl8pPr marL="3744468" algn="l" defTabSz="1069848" rtl="0" eaLnBrk="1" latinLnBrk="0" hangingPunct="1">
      <a:defRPr sz="2100" kern="1200">
        <a:solidFill>
          <a:schemeClr val="tx1"/>
        </a:solidFill>
        <a:latin typeface="+mn-lt"/>
        <a:ea typeface="+mn-ea"/>
        <a:cs typeface="+mn-cs"/>
      </a:defRPr>
    </a:lvl8pPr>
    <a:lvl9pPr marL="4279392" algn="l" defTabSz="1069848"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3200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5" d="100"/>
          <a:sy n="55" d="100"/>
        </p:scale>
        <p:origin x="-1974" y="-966"/>
      </p:cViewPr>
      <p:guideLst>
        <p:guide orient="horz" pos="2268"/>
        <p:guide pos="3629"/>
      </p:guideLst>
    </p:cSldViewPr>
  </p:slideViewPr>
  <p:notesTextViewPr>
    <p:cViewPr>
      <p:scale>
        <a:sx n="100" d="100"/>
        <a:sy n="100" d="100"/>
      </p:scale>
      <p:origin x="0" y="0"/>
    </p:cViewPr>
  </p:notesTextViewPr>
  <p:sorterViewPr>
    <p:cViewPr>
      <p:scale>
        <a:sx n="100" d="100"/>
        <a:sy n="100" d="100"/>
      </p:scale>
      <p:origin x="0" y="287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4156" y="2236947"/>
            <a:ext cx="9793764" cy="1543526"/>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728311" y="4080510"/>
            <a:ext cx="8065453" cy="1840230"/>
          </a:xfrm>
        </p:spPr>
        <p:txBody>
          <a:bodyPr/>
          <a:lstStyle>
            <a:lvl1pPr marL="0" indent="0" algn="ctr">
              <a:buNone/>
              <a:defRPr>
                <a:solidFill>
                  <a:schemeClr val="tx1">
                    <a:tint val="75000"/>
                  </a:schemeClr>
                </a:solidFill>
              </a:defRPr>
            </a:lvl1pPr>
            <a:lvl2pPr marL="534924" indent="0" algn="ctr">
              <a:buNone/>
              <a:defRPr>
                <a:solidFill>
                  <a:schemeClr val="tx1">
                    <a:tint val="75000"/>
                  </a:schemeClr>
                </a:solidFill>
              </a:defRPr>
            </a:lvl2pPr>
            <a:lvl3pPr marL="1069848" indent="0" algn="ctr">
              <a:buNone/>
              <a:defRPr>
                <a:solidFill>
                  <a:schemeClr val="tx1">
                    <a:tint val="75000"/>
                  </a:schemeClr>
                </a:solidFill>
              </a:defRPr>
            </a:lvl3pPr>
            <a:lvl4pPr marL="1604772" indent="0" algn="ctr">
              <a:buNone/>
              <a:defRPr>
                <a:solidFill>
                  <a:schemeClr val="tx1">
                    <a:tint val="75000"/>
                  </a:schemeClr>
                </a:solidFill>
              </a:defRPr>
            </a:lvl4pPr>
            <a:lvl5pPr marL="2139696" indent="0" algn="ctr">
              <a:buNone/>
              <a:defRPr>
                <a:solidFill>
                  <a:schemeClr val="tx1">
                    <a:tint val="75000"/>
                  </a:schemeClr>
                </a:solidFill>
              </a:defRPr>
            </a:lvl5pPr>
            <a:lvl6pPr marL="2674620" indent="0" algn="ctr">
              <a:buNone/>
              <a:defRPr>
                <a:solidFill>
                  <a:schemeClr val="tx1">
                    <a:tint val="75000"/>
                  </a:schemeClr>
                </a:solidFill>
              </a:defRPr>
            </a:lvl6pPr>
            <a:lvl7pPr marL="3209544" indent="0" algn="ctr">
              <a:buNone/>
              <a:defRPr>
                <a:solidFill>
                  <a:schemeClr val="tx1">
                    <a:tint val="75000"/>
                  </a:schemeClr>
                </a:solidFill>
              </a:defRPr>
            </a:lvl7pPr>
            <a:lvl8pPr marL="3744468" indent="0" algn="ctr">
              <a:buNone/>
              <a:defRPr>
                <a:solidFill>
                  <a:schemeClr val="tx1">
                    <a:tint val="75000"/>
                  </a:schemeClr>
                </a:solidFill>
              </a:defRPr>
            </a:lvl8pPr>
            <a:lvl9pPr marL="4279392"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pic>
        <p:nvPicPr>
          <p:cNvPr id="8" name="Рисунок 7"/>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720477" y="29442"/>
            <a:ext cx="6696744" cy="6833410"/>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 xmlns:a14="http://schemas.microsoft.com/office/drawing/2010/main"/>
              </a:ext>
            </a:extLst>
          </a:blip>
          <a:stretch>
            <a:fillRect/>
          </a:stretch>
        </p:blipFill>
        <p:spPr>
          <a:xfrm>
            <a:off x="9001396" y="216074"/>
            <a:ext cx="1536171" cy="1800200"/>
          </a:xfrm>
          <a:prstGeom prst="rect">
            <a:avLst/>
          </a:prstGeom>
        </p:spPr>
      </p:pic>
      <p:pic>
        <p:nvPicPr>
          <p:cNvPr id="11" name="Рисунок 10"/>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3582795" y="5239912"/>
            <a:ext cx="972108" cy="162923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53504" y="288371"/>
            <a:ext cx="2592467" cy="614410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76104" y="288371"/>
            <a:ext cx="7585366" cy="61441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25.04.2019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136323400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0164" y="4627245"/>
            <a:ext cx="9793764" cy="1430179"/>
          </a:xfrm>
        </p:spPr>
        <p:txBody>
          <a:bodyPr anchor="t"/>
          <a:lstStyle>
            <a:lvl1pPr algn="l">
              <a:defRPr sz="4700" b="1" cap="all"/>
            </a:lvl1pPr>
          </a:lstStyle>
          <a:p>
            <a:r>
              <a:rPr lang="ru-RU" smtClean="0"/>
              <a:t>Образец заголовка</a:t>
            </a:r>
            <a:endParaRPr lang="ru-RU"/>
          </a:p>
        </p:txBody>
      </p:sp>
      <p:sp>
        <p:nvSpPr>
          <p:cNvPr id="3" name="Текст 2"/>
          <p:cNvSpPr>
            <a:spLocks noGrp="1"/>
          </p:cNvSpPr>
          <p:nvPr>
            <p:ph type="body" idx="1"/>
          </p:nvPr>
        </p:nvSpPr>
        <p:spPr>
          <a:xfrm>
            <a:off x="910164" y="3052049"/>
            <a:ext cx="9793764" cy="1575196"/>
          </a:xfrm>
        </p:spPr>
        <p:txBody>
          <a:bodyPr anchor="b"/>
          <a:lstStyle>
            <a:lvl1pPr marL="0" indent="0">
              <a:buNone/>
              <a:defRPr sz="2300">
                <a:solidFill>
                  <a:schemeClr val="tx1">
                    <a:tint val="75000"/>
                  </a:schemeClr>
                </a:solidFill>
              </a:defRPr>
            </a:lvl1pPr>
            <a:lvl2pPr marL="534924" indent="0">
              <a:buNone/>
              <a:defRPr sz="2100">
                <a:solidFill>
                  <a:schemeClr val="tx1">
                    <a:tint val="75000"/>
                  </a:schemeClr>
                </a:solidFill>
              </a:defRPr>
            </a:lvl2pPr>
            <a:lvl3pPr marL="1069848" indent="0">
              <a:buNone/>
              <a:defRPr sz="1900">
                <a:solidFill>
                  <a:schemeClr val="tx1">
                    <a:tint val="75000"/>
                  </a:schemeClr>
                </a:solidFill>
              </a:defRPr>
            </a:lvl3pPr>
            <a:lvl4pPr marL="1604772" indent="0">
              <a:buNone/>
              <a:defRPr sz="1600">
                <a:solidFill>
                  <a:schemeClr val="tx1">
                    <a:tint val="75000"/>
                  </a:schemeClr>
                </a:solidFill>
              </a:defRPr>
            </a:lvl4pPr>
            <a:lvl5pPr marL="2139696" indent="0">
              <a:buNone/>
              <a:defRPr sz="1600">
                <a:solidFill>
                  <a:schemeClr val="tx1">
                    <a:tint val="75000"/>
                  </a:schemeClr>
                </a:solidFill>
              </a:defRPr>
            </a:lvl5pPr>
            <a:lvl6pPr marL="2674620" indent="0">
              <a:buNone/>
              <a:defRPr sz="1600">
                <a:solidFill>
                  <a:schemeClr val="tx1">
                    <a:tint val="75000"/>
                  </a:schemeClr>
                </a:solidFill>
              </a:defRPr>
            </a:lvl6pPr>
            <a:lvl7pPr marL="3209544" indent="0">
              <a:buNone/>
              <a:defRPr sz="1600">
                <a:solidFill>
                  <a:schemeClr val="tx1">
                    <a:tint val="75000"/>
                  </a:schemeClr>
                </a:solidFill>
              </a:defRPr>
            </a:lvl7pPr>
            <a:lvl8pPr marL="3744468" indent="0">
              <a:buNone/>
              <a:defRPr sz="1600">
                <a:solidFill>
                  <a:schemeClr val="tx1">
                    <a:tint val="75000"/>
                  </a:schemeClr>
                </a:solidFill>
              </a:defRPr>
            </a:lvl8pPr>
            <a:lvl9pPr marL="4279392"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25.04.2019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76104" y="1680211"/>
            <a:ext cx="5088916" cy="4752261"/>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857055" y="1680211"/>
            <a:ext cx="5088916" cy="4752261"/>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25.04.2019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76104" y="1611869"/>
            <a:ext cx="5090917" cy="671750"/>
          </a:xfrm>
        </p:spPr>
        <p:txBody>
          <a:bodyPr anchor="b"/>
          <a:lstStyle>
            <a:lvl1pPr marL="0" indent="0">
              <a:buNone/>
              <a:defRPr sz="2800" b="1"/>
            </a:lvl1pPr>
            <a:lvl2pPr marL="534924" indent="0">
              <a:buNone/>
              <a:defRPr sz="2300" b="1"/>
            </a:lvl2pPr>
            <a:lvl3pPr marL="1069848" indent="0">
              <a:buNone/>
              <a:defRPr sz="2100" b="1"/>
            </a:lvl3pPr>
            <a:lvl4pPr marL="1604772" indent="0">
              <a:buNone/>
              <a:defRPr sz="1900" b="1"/>
            </a:lvl4pPr>
            <a:lvl5pPr marL="2139696" indent="0">
              <a:buNone/>
              <a:defRPr sz="1900" b="1"/>
            </a:lvl5pPr>
            <a:lvl6pPr marL="2674620" indent="0">
              <a:buNone/>
              <a:defRPr sz="1900" b="1"/>
            </a:lvl6pPr>
            <a:lvl7pPr marL="3209544" indent="0">
              <a:buNone/>
              <a:defRPr sz="1900" b="1"/>
            </a:lvl7pPr>
            <a:lvl8pPr marL="3744468" indent="0">
              <a:buNone/>
              <a:defRPr sz="1900" b="1"/>
            </a:lvl8pPr>
            <a:lvl9pPr marL="4279392" indent="0">
              <a:buNone/>
              <a:defRPr sz="1900" b="1"/>
            </a:lvl9pPr>
          </a:lstStyle>
          <a:p>
            <a:pPr lvl="0"/>
            <a:r>
              <a:rPr lang="ru-RU" smtClean="0"/>
              <a:t>Образец текста</a:t>
            </a:r>
          </a:p>
        </p:txBody>
      </p:sp>
      <p:sp>
        <p:nvSpPr>
          <p:cNvPr id="4" name="Содержимое 3"/>
          <p:cNvSpPr>
            <a:spLocks noGrp="1"/>
          </p:cNvSpPr>
          <p:nvPr>
            <p:ph sz="half" idx="2"/>
          </p:nvPr>
        </p:nvSpPr>
        <p:spPr>
          <a:xfrm>
            <a:off x="576104" y="2283619"/>
            <a:ext cx="5090917" cy="4148852"/>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853055" y="1611869"/>
            <a:ext cx="5092917" cy="671750"/>
          </a:xfrm>
        </p:spPr>
        <p:txBody>
          <a:bodyPr anchor="b"/>
          <a:lstStyle>
            <a:lvl1pPr marL="0" indent="0">
              <a:buNone/>
              <a:defRPr sz="2800" b="1"/>
            </a:lvl1pPr>
            <a:lvl2pPr marL="534924" indent="0">
              <a:buNone/>
              <a:defRPr sz="2300" b="1"/>
            </a:lvl2pPr>
            <a:lvl3pPr marL="1069848" indent="0">
              <a:buNone/>
              <a:defRPr sz="2100" b="1"/>
            </a:lvl3pPr>
            <a:lvl4pPr marL="1604772" indent="0">
              <a:buNone/>
              <a:defRPr sz="1900" b="1"/>
            </a:lvl4pPr>
            <a:lvl5pPr marL="2139696" indent="0">
              <a:buNone/>
              <a:defRPr sz="1900" b="1"/>
            </a:lvl5pPr>
            <a:lvl6pPr marL="2674620" indent="0">
              <a:buNone/>
              <a:defRPr sz="1900" b="1"/>
            </a:lvl6pPr>
            <a:lvl7pPr marL="3209544" indent="0">
              <a:buNone/>
              <a:defRPr sz="1900" b="1"/>
            </a:lvl7pPr>
            <a:lvl8pPr marL="3744468" indent="0">
              <a:buNone/>
              <a:defRPr sz="1900" b="1"/>
            </a:lvl8pPr>
            <a:lvl9pPr marL="4279392" indent="0">
              <a:buNone/>
              <a:defRPr sz="1900" b="1"/>
            </a:lvl9pPr>
          </a:lstStyle>
          <a:p>
            <a:pPr lvl="0"/>
            <a:r>
              <a:rPr lang="ru-RU" smtClean="0"/>
              <a:t>Образец текста</a:t>
            </a:r>
          </a:p>
        </p:txBody>
      </p:sp>
      <p:sp>
        <p:nvSpPr>
          <p:cNvPr id="6" name="Содержимое 5"/>
          <p:cNvSpPr>
            <a:spLocks noGrp="1"/>
          </p:cNvSpPr>
          <p:nvPr>
            <p:ph sz="quarter" idx="4"/>
          </p:nvPr>
        </p:nvSpPr>
        <p:spPr>
          <a:xfrm>
            <a:off x="5853055" y="2283619"/>
            <a:ext cx="5092917" cy="4148852"/>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25.04.2019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25.04.2019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pic>
        <p:nvPicPr>
          <p:cNvPr id="6" name="Рисунок 5"/>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31454" y="5547856"/>
            <a:ext cx="2016224" cy="1720511"/>
          </a:xfrm>
          <a:prstGeom prst="rect">
            <a:avLst/>
          </a:prstGeom>
        </p:spPr>
      </p:pic>
      <p:pic>
        <p:nvPicPr>
          <p:cNvPr id="7" name="Рисунок 6"/>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10590755" y="5676496"/>
            <a:ext cx="920484" cy="154271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25.04.2019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pic>
        <p:nvPicPr>
          <p:cNvPr id="5" name="Рисунок 4"/>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10379651" y="0"/>
            <a:ext cx="1170191" cy="137131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105" y="286702"/>
            <a:ext cx="3790683" cy="1220153"/>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504811" y="286703"/>
            <a:ext cx="6441160" cy="6145769"/>
          </a:xfrm>
        </p:spPr>
        <p:txBody>
          <a:bodyPr/>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76105" y="1506856"/>
            <a:ext cx="3790683" cy="4925616"/>
          </a:xfrm>
        </p:spPr>
        <p:txBody>
          <a:bodyPr/>
          <a:lstStyle>
            <a:lvl1pPr marL="0" indent="0">
              <a:buNone/>
              <a:defRPr sz="1600"/>
            </a:lvl1pPr>
            <a:lvl2pPr marL="534924" indent="0">
              <a:buNone/>
              <a:defRPr sz="1400"/>
            </a:lvl2pPr>
            <a:lvl3pPr marL="1069848" indent="0">
              <a:buNone/>
              <a:defRPr sz="1200"/>
            </a:lvl3pPr>
            <a:lvl4pPr marL="1604772" indent="0">
              <a:buNone/>
              <a:defRPr sz="1100"/>
            </a:lvl4pPr>
            <a:lvl5pPr marL="2139696" indent="0">
              <a:buNone/>
              <a:defRPr sz="1100"/>
            </a:lvl5pPr>
            <a:lvl6pPr marL="2674620" indent="0">
              <a:buNone/>
              <a:defRPr sz="1100"/>
            </a:lvl6pPr>
            <a:lvl7pPr marL="3209544" indent="0">
              <a:buNone/>
              <a:defRPr sz="1100"/>
            </a:lvl7pPr>
            <a:lvl8pPr marL="3744468" indent="0">
              <a:buNone/>
              <a:defRPr sz="1100"/>
            </a:lvl8pPr>
            <a:lvl9pPr marL="4279392"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25.04.2019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8407" y="5040630"/>
            <a:ext cx="6913245" cy="59507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258407" y="643414"/>
            <a:ext cx="6913245" cy="4320540"/>
          </a:xfrm>
        </p:spPr>
        <p:txBody>
          <a:bodyPr/>
          <a:lstStyle>
            <a:lvl1pPr marL="0" indent="0">
              <a:buNone/>
              <a:defRPr sz="3700"/>
            </a:lvl1pPr>
            <a:lvl2pPr marL="534924" indent="0">
              <a:buNone/>
              <a:defRPr sz="3300"/>
            </a:lvl2pPr>
            <a:lvl3pPr marL="1069848" indent="0">
              <a:buNone/>
              <a:defRPr sz="2800"/>
            </a:lvl3pPr>
            <a:lvl4pPr marL="1604772" indent="0">
              <a:buNone/>
              <a:defRPr sz="2300"/>
            </a:lvl4pPr>
            <a:lvl5pPr marL="2139696" indent="0">
              <a:buNone/>
              <a:defRPr sz="2300"/>
            </a:lvl5pPr>
            <a:lvl6pPr marL="2674620" indent="0">
              <a:buNone/>
              <a:defRPr sz="2300"/>
            </a:lvl6pPr>
            <a:lvl7pPr marL="3209544" indent="0">
              <a:buNone/>
              <a:defRPr sz="2300"/>
            </a:lvl7pPr>
            <a:lvl8pPr marL="3744468" indent="0">
              <a:buNone/>
              <a:defRPr sz="2300"/>
            </a:lvl8pPr>
            <a:lvl9pPr marL="4279392" indent="0">
              <a:buNone/>
              <a:defRPr sz="2300"/>
            </a:lvl9pPr>
          </a:lstStyle>
          <a:p>
            <a:endParaRPr lang="ru-RU"/>
          </a:p>
        </p:txBody>
      </p:sp>
      <p:sp>
        <p:nvSpPr>
          <p:cNvPr id="4" name="Текст 3"/>
          <p:cNvSpPr>
            <a:spLocks noGrp="1"/>
          </p:cNvSpPr>
          <p:nvPr>
            <p:ph type="body" sz="half" idx="2"/>
          </p:nvPr>
        </p:nvSpPr>
        <p:spPr>
          <a:xfrm>
            <a:off x="2258407" y="5635705"/>
            <a:ext cx="6913245" cy="845105"/>
          </a:xfrm>
        </p:spPr>
        <p:txBody>
          <a:bodyPr/>
          <a:lstStyle>
            <a:lvl1pPr marL="0" indent="0">
              <a:buNone/>
              <a:defRPr sz="1600"/>
            </a:lvl1pPr>
            <a:lvl2pPr marL="534924" indent="0">
              <a:buNone/>
              <a:defRPr sz="1400"/>
            </a:lvl2pPr>
            <a:lvl3pPr marL="1069848" indent="0">
              <a:buNone/>
              <a:defRPr sz="1200"/>
            </a:lvl3pPr>
            <a:lvl4pPr marL="1604772" indent="0">
              <a:buNone/>
              <a:defRPr sz="1100"/>
            </a:lvl4pPr>
            <a:lvl5pPr marL="2139696" indent="0">
              <a:buNone/>
              <a:defRPr sz="1100"/>
            </a:lvl5pPr>
            <a:lvl6pPr marL="2674620" indent="0">
              <a:buNone/>
              <a:defRPr sz="1100"/>
            </a:lvl6pPr>
            <a:lvl7pPr marL="3209544" indent="0">
              <a:buNone/>
              <a:defRPr sz="1100"/>
            </a:lvl7pPr>
            <a:lvl8pPr marL="3744468" indent="0">
              <a:buNone/>
              <a:defRPr sz="1100"/>
            </a:lvl8pPr>
            <a:lvl9pPr marL="4279392"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25.04.2019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104" y="288370"/>
            <a:ext cx="10369868" cy="1200150"/>
          </a:xfrm>
          <a:prstGeom prst="rect">
            <a:avLst/>
          </a:prstGeom>
        </p:spPr>
        <p:txBody>
          <a:bodyPr vert="horz" lIns="106985" tIns="53492" rIns="106985" bIns="5349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76104" y="1680211"/>
            <a:ext cx="10369868" cy="4752261"/>
          </a:xfrm>
          <a:prstGeom prst="rect">
            <a:avLst/>
          </a:prstGeom>
        </p:spPr>
        <p:txBody>
          <a:bodyPr vert="horz" lIns="106985" tIns="53492" rIns="106985" bIns="5349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76104" y="6674168"/>
            <a:ext cx="2688484" cy="383381"/>
          </a:xfrm>
          <a:prstGeom prst="rect">
            <a:avLst/>
          </a:prstGeom>
        </p:spPr>
        <p:txBody>
          <a:bodyPr vert="horz" lIns="106985" tIns="53492" rIns="106985" bIns="53492" rtlCol="0" anchor="ctr"/>
          <a:lstStyle>
            <a:lvl1pPr algn="l">
              <a:defRPr sz="1400">
                <a:solidFill>
                  <a:schemeClr val="tx1">
                    <a:tint val="75000"/>
                  </a:schemeClr>
                </a:solidFill>
              </a:defRPr>
            </a:lvl1pPr>
          </a:lstStyle>
          <a:p>
            <a:fld id="{B4C71EC6-210F-42DE-9C53-41977AD35B3D}" type="datetimeFigureOut">
              <a:rPr lang="ru-RU" smtClean="0"/>
              <a:pPr/>
              <a:t>25.04.2019</a:t>
            </a:fld>
            <a:endParaRPr lang="ru-RU"/>
          </a:p>
        </p:txBody>
      </p:sp>
      <p:sp>
        <p:nvSpPr>
          <p:cNvPr id="5" name="Нижний колонтитул 4"/>
          <p:cNvSpPr>
            <a:spLocks noGrp="1"/>
          </p:cNvSpPr>
          <p:nvPr>
            <p:ph type="ftr" sz="quarter" idx="3"/>
          </p:nvPr>
        </p:nvSpPr>
        <p:spPr>
          <a:xfrm>
            <a:off x="3936709" y="6674168"/>
            <a:ext cx="3648657" cy="383381"/>
          </a:xfrm>
          <a:prstGeom prst="rect">
            <a:avLst/>
          </a:prstGeom>
        </p:spPr>
        <p:txBody>
          <a:bodyPr vert="horz" lIns="106985" tIns="53492" rIns="106985" bIns="53492"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257487" y="6674168"/>
            <a:ext cx="2688484" cy="383381"/>
          </a:xfrm>
          <a:prstGeom prst="rect">
            <a:avLst/>
          </a:prstGeom>
        </p:spPr>
        <p:txBody>
          <a:bodyPr vert="horz" lIns="106985" tIns="53492" rIns="106985" bIns="53492" rtlCol="0" anchor="ctr"/>
          <a:lstStyle>
            <a:lvl1pPr algn="r">
              <a:defRPr sz="1400">
                <a:solidFill>
                  <a:schemeClr val="tx1">
                    <a:tint val="75000"/>
                  </a:schemeClr>
                </a:solidFill>
              </a:defRPr>
            </a:lvl1pPr>
          </a:lstStyle>
          <a:p>
            <a:fld id="{B19B0651-EE4F-4900-A07F-96A6BFA9D0F0}" type="slidenum">
              <a:rPr lang="ru-RU" smtClean="0"/>
              <a:pPr/>
              <a:t>‹#›</a:t>
            </a:fld>
            <a:endParaRPr lang="ru-RU"/>
          </a:p>
        </p:txBody>
      </p:sp>
      <p:sp>
        <p:nvSpPr>
          <p:cNvPr id="7" name="Скругленный прямоугольник 6"/>
          <p:cNvSpPr/>
          <p:nvPr/>
        </p:nvSpPr>
        <p:spPr>
          <a:xfrm>
            <a:off x="543771" y="122463"/>
            <a:ext cx="10434534" cy="6729148"/>
          </a:xfrm>
          <a:prstGeom prst="roundRect">
            <a:avLst/>
          </a:prstGeom>
          <a:solidFill>
            <a:schemeClr val="bg1">
              <a:alpha val="92000"/>
            </a:schemeClr>
          </a:solidFill>
          <a:ln>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spcCol="0" rtlCol="0" anchor="ctr"/>
          <a:lstStyle/>
          <a:p>
            <a:pPr algn="ct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txStyles>
    <p:titleStyle>
      <a:lvl1pPr algn="ctr" defTabSz="1069848" rtl="0" eaLnBrk="1" latinLnBrk="0" hangingPunct="1">
        <a:spcBef>
          <a:spcPct val="0"/>
        </a:spcBef>
        <a:buNone/>
        <a:defRPr sz="5100" kern="1200">
          <a:solidFill>
            <a:schemeClr val="tx1"/>
          </a:solidFill>
          <a:latin typeface="+mj-lt"/>
          <a:ea typeface="+mj-ea"/>
          <a:cs typeface="+mj-cs"/>
        </a:defRPr>
      </a:lvl1pPr>
    </p:titleStyle>
    <p:bodyStyle>
      <a:lvl1pPr marL="401193" indent="-401193" algn="l" defTabSz="1069848"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69252" indent="-334328" algn="l" defTabSz="1069848"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37310" indent="-267462" algn="l" defTabSz="1069848"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2234"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07158"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42082"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77006"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11930"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46854" indent="-267462" algn="l" defTabSz="106984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69848" rtl="0" eaLnBrk="1" latinLnBrk="0" hangingPunct="1">
        <a:defRPr sz="2100" kern="1200">
          <a:solidFill>
            <a:schemeClr val="tx1"/>
          </a:solidFill>
          <a:latin typeface="+mn-lt"/>
          <a:ea typeface="+mn-ea"/>
          <a:cs typeface="+mn-cs"/>
        </a:defRPr>
      </a:lvl1pPr>
      <a:lvl2pPr marL="534924" algn="l" defTabSz="1069848" rtl="0" eaLnBrk="1" latinLnBrk="0" hangingPunct="1">
        <a:defRPr sz="2100" kern="1200">
          <a:solidFill>
            <a:schemeClr val="tx1"/>
          </a:solidFill>
          <a:latin typeface="+mn-lt"/>
          <a:ea typeface="+mn-ea"/>
          <a:cs typeface="+mn-cs"/>
        </a:defRPr>
      </a:lvl2pPr>
      <a:lvl3pPr marL="1069848" algn="l" defTabSz="1069848" rtl="0" eaLnBrk="1" latinLnBrk="0" hangingPunct="1">
        <a:defRPr sz="2100" kern="1200">
          <a:solidFill>
            <a:schemeClr val="tx1"/>
          </a:solidFill>
          <a:latin typeface="+mn-lt"/>
          <a:ea typeface="+mn-ea"/>
          <a:cs typeface="+mn-cs"/>
        </a:defRPr>
      </a:lvl3pPr>
      <a:lvl4pPr marL="1604772" algn="l" defTabSz="1069848" rtl="0" eaLnBrk="1" latinLnBrk="0" hangingPunct="1">
        <a:defRPr sz="2100" kern="1200">
          <a:solidFill>
            <a:schemeClr val="tx1"/>
          </a:solidFill>
          <a:latin typeface="+mn-lt"/>
          <a:ea typeface="+mn-ea"/>
          <a:cs typeface="+mn-cs"/>
        </a:defRPr>
      </a:lvl4pPr>
      <a:lvl5pPr marL="2139696" algn="l" defTabSz="1069848" rtl="0" eaLnBrk="1" latinLnBrk="0" hangingPunct="1">
        <a:defRPr sz="2100" kern="1200">
          <a:solidFill>
            <a:schemeClr val="tx1"/>
          </a:solidFill>
          <a:latin typeface="+mn-lt"/>
          <a:ea typeface="+mn-ea"/>
          <a:cs typeface="+mn-cs"/>
        </a:defRPr>
      </a:lvl5pPr>
      <a:lvl6pPr marL="2674620" algn="l" defTabSz="1069848" rtl="0" eaLnBrk="1" latinLnBrk="0" hangingPunct="1">
        <a:defRPr sz="2100" kern="1200">
          <a:solidFill>
            <a:schemeClr val="tx1"/>
          </a:solidFill>
          <a:latin typeface="+mn-lt"/>
          <a:ea typeface="+mn-ea"/>
          <a:cs typeface="+mn-cs"/>
        </a:defRPr>
      </a:lvl6pPr>
      <a:lvl7pPr marL="3209544" algn="l" defTabSz="1069848" rtl="0" eaLnBrk="1" latinLnBrk="0" hangingPunct="1">
        <a:defRPr sz="2100" kern="1200">
          <a:solidFill>
            <a:schemeClr val="tx1"/>
          </a:solidFill>
          <a:latin typeface="+mn-lt"/>
          <a:ea typeface="+mn-ea"/>
          <a:cs typeface="+mn-cs"/>
        </a:defRPr>
      </a:lvl7pPr>
      <a:lvl8pPr marL="3744468" algn="l" defTabSz="1069848" rtl="0" eaLnBrk="1" latinLnBrk="0" hangingPunct="1">
        <a:defRPr sz="2100" kern="1200">
          <a:solidFill>
            <a:schemeClr val="tx1"/>
          </a:solidFill>
          <a:latin typeface="+mn-lt"/>
          <a:ea typeface="+mn-ea"/>
          <a:cs typeface="+mn-cs"/>
        </a:defRPr>
      </a:lvl8pPr>
      <a:lvl9pPr marL="4279392" algn="l" defTabSz="106984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www.gogetnews.info/uploads/posts/2016-03/thumbs/1458119929_cart2.jpg" TargetMode="External"/><Relationship Id="rId13" Type="http://schemas.openxmlformats.org/officeDocument/2006/relationships/hyperlink" Target="http://img-fotki.yandex.ru/get/9262/16969765.206/0_8d1c7_b1f760d2_M.png" TargetMode="External"/><Relationship Id="rId18" Type="http://schemas.openxmlformats.org/officeDocument/2006/relationships/hyperlink" Target="http://findfood.ru/attaches/product/muka/kedrovaja-muka.jpg" TargetMode="External"/><Relationship Id="rId26" Type="http://schemas.openxmlformats.org/officeDocument/2006/relationships/hyperlink" Target="https://avt-18.foto.mail.ru/mail/veselyy-mandarin/_avatar180" TargetMode="External"/><Relationship Id="rId3" Type="http://schemas.openxmlformats.org/officeDocument/2006/relationships/hyperlink" Target="https://img-fotki.yandex.ru/get/52085/200418627.17f/0_17c67b_61339e89_M.png" TargetMode="External"/><Relationship Id="rId21" Type="http://schemas.openxmlformats.org/officeDocument/2006/relationships/hyperlink" Target="http://prokalorijnost.ru/wp-content/uploads/2015/11/%D0%91%D0%B5%D0%B7-%D0%B8%D0%BC%D0%B5%D0%BD%D0%B8-2.jpg" TargetMode="External"/><Relationship Id="rId34" Type="http://schemas.openxmlformats.org/officeDocument/2006/relationships/hyperlink" Target="http://nsportal.ru/ap/library/khudozhestvenno-prikladnoe-tvorchestvo/2016/02/26/issledovatelskaya-rabota-na-temu-esli" TargetMode="External"/><Relationship Id="rId7" Type="http://schemas.openxmlformats.org/officeDocument/2006/relationships/hyperlink" Target="http://static.culturologia.ru/files/u1866/Fingerpainting_Iris_Scott_02.jpg" TargetMode="External"/><Relationship Id="rId12" Type="http://schemas.openxmlformats.org/officeDocument/2006/relationships/hyperlink" Target="http://kira-scrap.ru/KATALOG/RAZNOE/1/0_8d1a6_fd7f58d_M.png" TargetMode="External"/><Relationship Id="rId17" Type="http://schemas.openxmlformats.org/officeDocument/2006/relationships/hyperlink" Target="http://www.vse-dlya-detey.ru/images/rebenok-risuet-kraskami.jpg" TargetMode="External"/><Relationship Id="rId25" Type="http://schemas.openxmlformats.org/officeDocument/2006/relationships/hyperlink" Target="http://printonic.ru/uploads/images/2016/03/26/img_56f6916a4598b.jpg" TargetMode="External"/><Relationship Id="rId33" Type="http://schemas.openxmlformats.org/officeDocument/2006/relationships/hyperlink" Target="http://www.gogetnews.info/news/society/119652-zhivopis-na-palchikah-voshititelnye-kartiny-hudozhnicy-iz-ssha-foto.html" TargetMode="External"/><Relationship Id="rId38" Type="http://schemas.openxmlformats.org/officeDocument/2006/relationships/hyperlink" Target="http://www.igrushki-rukami-svoimi.ru/wp-content/uploads/2016/01/Risuem-palchikami-7.jpg" TargetMode="External"/><Relationship Id="rId2" Type="http://schemas.openxmlformats.org/officeDocument/2006/relationships/hyperlink" Target="http://img-fotki.yandex.ru/get/6604/16969765.37/0_6860e_eaaffea9_M.png" TargetMode="External"/><Relationship Id="rId16" Type="http://schemas.openxmlformats.org/officeDocument/2006/relationships/hyperlink" Target="https://azbyka.ru/deti/pal-chikovy-e-kraski-uchimsya-risovat" TargetMode="External"/><Relationship Id="rId20" Type="http://schemas.openxmlformats.org/officeDocument/2006/relationships/hyperlink" Target="http://tutknow.ru/uploads/posts/2013-05/1368722414_kaloriynost-podsolnechnogo-masla.jpg" TargetMode="External"/><Relationship Id="rId29" Type="http://schemas.openxmlformats.org/officeDocument/2006/relationships/hyperlink" Target="https://encrypted-tbn2.gstatic.com/images?q=tbn:ANd9GcTUAP-y_-yDphP6fwEPm7p9SangGlxXPJ47neUkO7vHhXHAHQla" TargetMode="External"/><Relationship Id="rId1" Type="http://schemas.openxmlformats.org/officeDocument/2006/relationships/slideLayout" Target="../slideLayouts/slideLayout2.xml"/><Relationship Id="rId6" Type="http://schemas.openxmlformats.org/officeDocument/2006/relationships/hyperlink" Target="http://static.culturologia.ru/files/u1866/Fingerpainting_Iris_Scott_01.jpg" TargetMode="External"/><Relationship Id="rId11" Type="http://schemas.openxmlformats.org/officeDocument/2006/relationships/hyperlink" Target="http://www.gogetnews.info/uploads/posts/2016-03/thumbs/1458119910_cart1.jpg" TargetMode="External"/><Relationship Id="rId24" Type="http://schemas.openxmlformats.org/officeDocument/2006/relationships/hyperlink" Target="http://finoak.com/files/articles/finger-painting.jpg" TargetMode="External"/><Relationship Id="rId32" Type="http://schemas.openxmlformats.org/officeDocument/2006/relationships/hyperlink" Target="http://ogorodsadovod.com/sites/default/files/u79/2015/07/malini_3.jpg" TargetMode="External"/><Relationship Id="rId37" Type="http://schemas.openxmlformats.org/officeDocument/2006/relationships/hyperlink" Target="http://babyben.ru/images/babyben/2016/03/palchi9k-700x590.jpg" TargetMode="External"/><Relationship Id="rId5" Type="http://schemas.openxmlformats.org/officeDocument/2006/relationships/hyperlink" Target="https://img-fotki.yandex.ru/get/118528/200418627.17e/0_17c665_a3149bdc_M.png" TargetMode="External"/><Relationship Id="rId15" Type="http://schemas.openxmlformats.org/officeDocument/2006/relationships/hyperlink" Target="https://img-fotki.yandex.ru/get/57985/200418627.17f/0_17c691_3b2f2da_M.png" TargetMode="External"/><Relationship Id="rId23" Type="http://schemas.openxmlformats.org/officeDocument/2006/relationships/hyperlink" Target="http://ic.pics.livejournal.com/elenagluschenko/29614240/479913/479913_original.jpg" TargetMode="External"/><Relationship Id="rId28" Type="http://schemas.openxmlformats.org/officeDocument/2006/relationships/hyperlink" Target="http://chudesalegko.ru/wp-content/uploads/2013/07/smorodina_chernaya.jpg" TargetMode="External"/><Relationship Id="rId36" Type="http://schemas.openxmlformats.org/officeDocument/2006/relationships/hyperlink" Target="https://encrypted-tbn0.gstatic.com/images?q=tbn:ANd9GcSNO8-MRrODjkrE8v7bC6yMuAV2szS5Bw7aRG5CF5aICnHCTurS" TargetMode="External"/><Relationship Id="rId10" Type="http://schemas.openxmlformats.org/officeDocument/2006/relationships/hyperlink" Target="http://www.gogetnews.info/uploads/posts/2016-03/thumbs/1458119912_cart8.jpg" TargetMode="External"/><Relationship Id="rId19" Type="http://schemas.openxmlformats.org/officeDocument/2006/relationships/hyperlink" Target="http://xcook.info/sites/default/files/products/12/opisanie.jpg" TargetMode="External"/><Relationship Id="rId31" Type="http://schemas.openxmlformats.org/officeDocument/2006/relationships/hyperlink" Target="http://www.likefoods.ru/wp-content/uploads/2012/07/klukva.jpg" TargetMode="External"/><Relationship Id="rId4" Type="http://schemas.openxmlformats.org/officeDocument/2006/relationships/hyperlink" Target="https://img-fotki.yandex.ru/get/109111/200418627.17f/0_17c692_cea8b90d_M.png" TargetMode="External"/><Relationship Id="rId9" Type="http://schemas.openxmlformats.org/officeDocument/2006/relationships/hyperlink" Target="http://www.gogetnews.info/uploads/posts/2016-03/thumbs/1458119884_cart4.jpg" TargetMode="External"/><Relationship Id="rId14" Type="http://schemas.openxmlformats.org/officeDocument/2006/relationships/hyperlink" Target="https://encrypted-tbn0.gstatic.com/images?q=tbn:ANd9GcQMb1UuxXTEywra9V2o_fH66Nby1u4D6-z-5YwcdM1GOesU8jbx" TargetMode="External"/><Relationship Id="rId22" Type="http://schemas.openxmlformats.org/officeDocument/2006/relationships/hyperlink" Target="http://ic.pics.livejournal.com/elenagluschenko/29614240/479650/479650_original.jpg" TargetMode="External"/><Relationship Id="rId27" Type="http://schemas.openxmlformats.org/officeDocument/2006/relationships/hyperlink" Target="http://www.positive-market.ru/-/f/store/offers/1000x1000q80s/0z6umzawuq1pkp8e.jpg" TargetMode="External"/><Relationship Id="rId30" Type="http://schemas.openxmlformats.org/officeDocument/2006/relationships/hyperlink" Target="http://priroda-znaet.ru/wp-content/uploads/2015/04/zolotzja_prjanost.jpg" TargetMode="External"/><Relationship Id="rId35" Type="http://schemas.openxmlformats.org/officeDocument/2006/relationships/hyperlink" Target="http://pochemu4ka.ru/load/detskie_issledovatelskie_proekty/estestvoznanie/nauchno_issledovatelskij_proekt_kraski_svoimi_rukami/483-1-0-1209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0477" y="2088282"/>
            <a:ext cx="10009788" cy="720080"/>
          </a:xfrm>
        </p:spPr>
        <p:style>
          <a:lnRef idx="2">
            <a:schemeClr val="accent2"/>
          </a:lnRef>
          <a:fillRef idx="1">
            <a:schemeClr val="lt1"/>
          </a:fillRef>
          <a:effectRef idx="0">
            <a:schemeClr val="accent2"/>
          </a:effectRef>
          <a:fontRef idx="minor">
            <a:schemeClr val="dk1"/>
          </a:fontRef>
        </p:style>
        <p:txBody>
          <a:bodyPr>
            <a:noAutofit/>
          </a:bodyPr>
          <a:lstStyle/>
          <a:p>
            <a:r>
              <a:rPr lang="ru-RU" sz="5400" dirty="0">
                <a:solidFill>
                  <a:srgbClr val="C00000"/>
                </a:solidFill>
              </a:rPr>
              <a:t>с</a:t>
            </a:r>
            <a:r>
              <a:rPr lang="ru-RU" sz="5400" dirty="0" smtClean="0">
                <a:solidFill>
                  <a:srgbClr val="C00000"/>
                </a:solidFill>
              </a:rPr>
              <a:t>казка на кончиках пальцев</a:t>
            </a:r>
            <a:endParaRPr lang="ru-RU" sz="5400" dirty="0">
              <a:solidFill>
                <a:srgbClr val="C00000"/>
              </a:solidFill>
            </a:endParaRPr>
          </a:p>
        </p:txBody>
      </p:sp>
      <p:sp>
        <p:nvSpPr>
          <p:cNvPr id="3" name="Подзаголовок 2"/>
          <p:cNvSpPr>
            <a:spLocks noGrp="1"/>
          </p:cNvSpPr>
          <p:nvPr>
            <p:ph type="subTitle" idx="1"/>
          </p:nvPr>
        </p:nvSpPr>
        <p:spPr>
          <a:xfrm>
            <a:off x="6985173" y="3024386"/>
            <a:ext cx="4104456" cy="3528392"/>
          </a:xfrm>
        </p:spPr>
        <p:txBody>
          <a:bodyPr>
            <a:normAutofit fontScale="40000" lnSpcReduction="20000"/>
          </a:bodyPr>
          <a:lstStyle/>
          <a:p>
            <a:r>
              <a:rPr lang="ru-RU" sz="5000" b="1" dirty="0">
                <a:solidFill>
                  <a:srgbClr val="C00000"/>
                </a:solidFill>
              </a:rPr>
              <a:t>П</a:t>
            </a:r>
            <a:r>
              <a:rPr lang="ru-RU" sz="5000" b="1" dirty="0" smtClean="0">
                <a:solidFill>
                  <a:srgbClr val="C00000"/>
                </a:solidFill>
              </a:rPr>
              <a:t>роект</a:t>
            </a:r>
            <a:endParaRPr lang="ru-RU" sz="5000" b="1" dirty="0">
              <a:solidFill>
                <a:srgbClr val="C00000"/>
              </a:solidFill>
            </a:endParaRPr>
          </a:p>
          <a:p>
            <a:r>
              <a:rPr lang="ru-RU" sz="5000" b="1" dirty="0">
                <a:solidFill>
                  <a:srgbClr val="C00000"/>
                </a:solidFill>
              </a:rPr>
              <a:t>по  художественному  </a:t>
            </a:r>
            <a:r>
              <a:rPr lang="ru-RU" sz="5000" b="1" dirty="0" smtClean="0">
                <a:solidFill>
                  <a:srgbClr val="C00000"/>
                </a:solidFill>
              </a:rPr>
              <a:t>творчеству «РИСУЕМ ПАЛЬЧИКАМИ И ЛАДОШКОЙ»</a:t>
            </a:r>
          </a:p>
          <a:p>
            <a:endParaRPr lang="ru-RU" sz="5000" b="1" dirty="0">
              <a:solidFill>
                <a:srgbClr val="C00000"/>
              </a:solidFill>
            </a:endParaRPr>
          </a:p>
          <a:p>
            <a:r>
              <a:rPr lang="ru-RU" sz="5000" b="1" dirty="0" smtClean="0">
                <a:solidFill>
                  <a:srgbClr val="C00000"/>
                </a:solidFill>
              </a:rPr>
              <a:t>Крыловой </a:t>
            </a:r>
            <a:r>
              <a:rPr lang="ru-RU" sz="5000" b="1" dirty="0" err="1" smtClean="0">
                <a:solidFill>
                  <a:srgbClr val="C00000"/>
                </a:solidFill>
              </a:rPr>
              <a:t>Виолетты</a:t>
            </a:r>
            <a:r>
              <a:rPr lang="ru-RU" sz="5000" b="1" dirty="0" smtClean="0">
                <a:solidFill>
                  <a:srgbClr val="C00000"/>
                </a:solidFill>
              </a:rPr>
              <a:t/>
            </a:r>
            <a:br>
              <a:rPr lang="ru-RU" sz="5000" b="1" dirty="0" smtClean="0">
                <a:solidFill>
                  <a:srgbClr val="C00000"/>
                </a:solidFill>
              </a:rPr>
            </a:br>
            <a:r>
              <a:rPr lang="ru-RU" sz="5000" b="1" dirty="0" smtClean="0">
                <a:solidFill>
                  <a:srgbClr val="C00000"/>
                </a:solidFill>
              </a:rPr>
              <a:t>ученицы 2 -  А класса</a:t>
            </a:r>
          </a:p>
          <a:p>
            <a:r>
              <a:rPr lang="ru-RU" sz="5000" b="1" dirty="0" smtClean="0">
                <a:solidFill>
                  <a:srgbClr val="C00000"/>
                </a:solidFill>
              </a:rPr>
              <a:t>МБОУ «СОШ №12»</a:t>
            </a:r>
          </a:p>
          <a:p>
            <a:endParaRPr lang="ru-RU" sz="5000" b="1" dirty="0" smtClean="0">
              <a:solidFill>
                <a:srgbClr val="C00000"/>
              </a:solidFill>
            </a:endParaRPr>
          </a:p>
          <a:p>
            <a:r>
              <a:rPr lang="ru-RU" sz="5000" b="1" dirty="0" smtClean="0">
                <a:solidFill>
                  <a:srgbClr val="C00000"/>
                </a:solidFill>
              </a:rPr>
              <a:t>2019г</a:t>
            </a:r>
            <a:endParaRPr lang="ru-RU" sz="5000" b="1" dirty="0">
              <a:solidFill>
                <a:srgbClr val="C00000"/>
              </a:solidFill>
            </a:endParaRPr>
          </a:p>
          <a:p>
            <a:endParaRPr lang="ru-RU" dirty="0"/>
          </a:p>
          <a:p>
            <a:r>
              <a:rPr lang="ru-RU" sz="5000" b="1" dirty="0" smtClean="0">
                <a:solidFill>
                  <a:schemeClr val="accent1"/>
                </a:solidFill>
              </a:rPr>
              <a:t>Руководитель: Иванова О.А.            </a:t>
            </a:r>
            <a:endParaRPr lang="ru-RU" sz="5000" b="1" dirty="0">
              <a:solidFill>
                <a:schemeClr val="accent1"/>
              </a:solidFill>
            </a:endParaRPr>
          </a:p>
          <a:p>
            <a:endParaRPr lang="ru-RU" dirty="0"/>
          </a:p>
          <a:p>
            <a:endParaRPr lang="ru-RU" dirty="0"/>
          </a:p>
        </p:txBody>
      </p:sp>
    </p:spTree>
    <p:extLst>
      <p:ext uri="{BB962C8B-B14F-4D97-AF65-F5344CB8AC3E}">
        <p14:creationId xmlns="" xmlns:p14="http://schemas.microsoft.com/office/powerpoint/2010/main" val="3750749119"/>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99" y="30540"/>
            <a:ext cx="10369868" cy="3024048"/>
          </a:xfrm>
        </p:spPr>
        <p:txBody>
          <a:bodyPr>
            <a:normAutofit fontScale="90000"/>
          </a:bodyPr>
          <a:lstStyle/>
          <a:p>
            <a:r>
              <a:rPr lang="ru-RU" b="1" dirty="0" smtClean="0">
                <a:solidFill>
                  <a:srgbClr val="C00000"/>
                </a:solidFill>
              </a:rPr>
              <a:t>Рисовать человек начинает в возрасте 3-х, а иногда и 2-х лет, но  </a:t>
            </a:r>
            <a:r>
              <a:rPr lang="ru-RU" b="1" dirty="0">
                <a:solidFill>
                  <a:srgbClr val="C00000"/>
                </a:solidFill>
              </a:rPr>
              <a:t>справляться с кисточкой для </a:t>
            </a:r>
            <a:r>
              <a:rPr lang="ru-RU" b="1" dirty="0" smtClean="0">
                <a:solidFill>
                  <a:srgbClr val="C00000"/>
                </a:solidFill>
              </a:rPr>
              <a:t>рисования в таком возрасте ещё трудно.   </a:t>
            </a:r>
            <a:endParaRPr lang="ru-RU" b="1" dirty="0">
              <a:solidFill>
                <a:srgbClr val="C00000"/>
              </a:solidFill>
            </a:endParaRPr>
          </a:p>
        </p:txBody>
      </p:sp>
      <p:sp>
        <p:nvSpPr>
          <p:cNvPr id="3" name="Прямоугольник 2"/>
          <p:cNvSpPr/>
          <p:nvPr/>
        </p:nvSpPr>
        <p:spPr>
          <a:xfrm>
            <a:off x="864493" y="426874"/>
            <a:ext cx="10009112" cy="2231380"/>
          </a:xfrm>
          <a:prstGeom prst="rect">
            <a:avLst/>
          </a:prstGeom>
        </p:spPr>
        <p:txBody>
          <a:bodyPr wrap="square">
            <a:spAutoFit/>
          </a:bodyPr>
          <a:lstStyle/>
          <a:p>
            <a:r>
              <a:rPr lang="ru-RU" sz="5100" b="1" dirty="0" smtClean="0">
                <a:solidFill>
                  <a:srgbClr val="C00000"/>
                </a:solidFill>
                <a:ea typeface="+mj-ea"/>
                <a:cs typeface="+mj-cs"/>
              </a:rPr>
              <a:t> </a:t>
            </a:r>
            <a:r>
              <a:rPr lang="ru-RU" sz="4400" b="1" dirty="0">
                <a:solidFill>
                  <a:srgbClr val="C00000"/>
                </a:solidFill>
                <a:ea typeface="+mj-ea"/>
                <a:cs typeface="+mj-cs"/>
              </a:rPr>
              <a:t>И мир красок и </a:t>
            </a:r>
            <a:r>
              <a:rPr lang="ru-RU" sz="4400" b="1" dirty="0" smtClean="0">
                <a:solidFill>
                  <a:srgbClr val="C00000"/>
                </a:solidFill>
                <a:ea typeface="+mj-ea"/>
                <a:cs typeface="+mj-cs"/>
              </a:rPr>
              <a:t>художественного </a:t>
            </a:r>
            <a:r>
              <a:rPr lang="ru-RU" sz="4400" b="1" dirty="0">
                <a:solidFill>
                  <a:srgbClr val="C00000"/>
                </a:solidFill>
                <a:ea typeface="+mj-ea"/>
                <a:cs typeface="+mj-cs"/>
              </a:rPr>
              <a:t>творчества им могут открыть их собственные ладошки и пальчики.</a:t>
            </a:r>
            <a:endParaRPr lang="ru-RU" sz="1800"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2664693" y="2808363"/>
            <a:ext cx="6048672" cy="4032448"/>
          </a:xfrm>
          <a:prstGeom prst="rect">
            <a:avLst/>
          </a:prstGeom>
          <a:effectLst>
            <a:softEdge rad="63500"/>
          </a:effectLst>
        </p:spPr>
      </p:pic>
    </p:spTree>
    <p:extLst>
      <p:ext uri="{BB962C8B-B14F-4D97-AF65-F5344CB8AC3E}">
        <p14:creationId xmlns="" xmlns:p14="http://schemas.microsoft.com/office/powerpoint/2010/main" val="1800533032"/>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461" y="2528880"/>
            <a:ext cx="10945614" cy="1421570"/>
          </a:xfrm>
        </p:spPr>
        <p:txBody>
          <a:bodyPr>
            <a:normAutofit fontScale="90000"/>
          </a:bodyPr>
          <a:lstStyle/>
          <a:p>
            <a:pPr algn="l"/>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Примеры техник рисования красками без кисти.</a:t>
            </a:r>
            <a:br>
              <a:rPr lang="ru-RU" sz="4400" b="1" dirty="0" smtClean="0">
                <a:solidFill>
                  <a:srgbClr val="C00000"/>
                </a:solidFill>
              </a:rPr>
            </a:br>
            <a:r>
              <a:rPr lang="ru-RU" sz="2200" b="1" dirty="0" smtClean="0">
                <a:solidFill>
                  <a:srgbClr val="C00000"/>
                </a:solidFill>
              </a:rPr>
              <a:t>1. Рисование губкой.</a:t>
            </a:r>
            <a:br>
              <a:rPr lang="ru-RU" sz="2200" b="1" dirty="0" smtClean="0">
                <a:solidFill>
                  <a:srgbClr val="C00000"/>
                </a:solidFill>
              </a:rPr>
            </a:br>
            <a:r>
              <a:rPr lang="ru-RU" sz="2200" b="1" dirty="0" smtClean="0">
                <a:solidFill>
                  <a:srgbClr val="C00000"/>
                </a:solidFill>
              </a:rPr>
              <a:t>2.Рисование ватными палочками.</a:t>
            </a:r>
            <a:br>
              <a:rPr lang="ru-RU" sz="2200" b="1" dirty="0" smtClean="0">
                <a:solidFill>
                  <a:srgbClr val="C00000"/>
                </a:solidFill>
              </a:rPr>
            </a:br>
            <a:r>
              <a:rPr lang="ru-RU" sz="2200" b="1" dirty="0" smtClean="0">
                <a:solidFill>
                  <a:srgbClr val="C00000"/>
                </a:solidFill>
              </a:rPr>
              <a:t>3. Рисование ватным диском.</a:t>
            </a:r>
            <a:br>
              <a:rPr lang="ru-RU" sz="2200" b="1" dirty="0" smtClean="0">
                <a:solidFill>
                  <a:srgbClr val="C00000"/>
                </a:solidFill>
              </a:rPr>
            </a:br>
            <a:r>
              <a:rPr lang="ru-RU" sz="2200" b="1" dirty="0" smtClean="0">
                <a:solidFill>
                  <a:srgbClr val="C00000"/>
                </a:solidFill>
              </a:rPr>
              <a:t>4. Рисование зубной щеткой.</a:t>
            </a:r>
            <a:br>
              <a:rPr lang="ru-RU" sz="2200" b="1" dirty="0" smtClean="0">
                <a:solidFill>
                  <a:srgbClr val="C00000"/>
                </a:solidFill>
              </a:rPr>
            </a:br>
            <a:r>
              <a:rPr lang="ru-RU" sz="2200" b="1" dirty="0" smtClean="0">
                <a:solidFill>
                  <a:srgbClr val="C00000"/>
                </a:solidFill>
              </a:rPr>
              <a:t>5. Рисование зубочисткой.                               18. Рисование скомканной бумагой.</a:t>
            </a:r>
            <a:br>
              <a:rPr lang="ru-RU" sz="2200" b="1" dirty="0" smtClean="0">
                <a:solidFill>
                  <a:srgbClr val="C00000"/>
                </a:solidFill>
              </a:rPr>
            </a:br>
            <a:r>
              <a:rPr lang="ru-RU" sz="2200" b="1" dirty="0" smtClean="0">
                <a:solidFill>
                  <a:srgbClr val="C00000"/>
                </a:solidFill>
              </a:rPr>
              <a:t>6. Рисование пальцами.                                    19. Рисование стержнем высохшего</a:t>
            </a:r>
            <a:br>
              <a:rPr lang="ru-RU" sz="2200" b="1" dirty="0" smtClean="0">
                <a:solidFill>
                  <a:srgbClr val="C00000"/>
                </a:solidFill>
              </a:rPr>
            </a:br>
            <a:r>
              <a:rPr lang="ru-RU" sz="2200" b="1" dirty="0" smtClean="0">
                <a:solidFill>
                  <a:srgbClr val="C00000"/>
                </a:solidFill>
              </a:rPr>
              <a:t>7. Техника «отпечатывания».                                 фломастера.</a:t>
            </a:r>
            <a:br>
              <a:rPr lang="ru-RU" sz="2200" b="1" dirty="0" smtClean="0">
                <a:solidFill>
                  <a:srgbClr val="C00000"/>
                </a:solidFill>
              </a:rPr>
            </a:br>
            <a:r>
              <a:rPr lang="ru-RU" sz="2200" b="1" dirty="0" smtClean="0">
                <a:solidFill>
                  <a:srgbClr val="C00000"/>
                </a:solidFill>
              </a:rPr>
              <a:t>8. Отпечатки природных материалов.          20. Рисование тканью.</a:t>
            </a:r>
            <a:br>
              <a:rPr lang="ru-RU" sz="2200" b="1" dirty="0" smtClean="0">
                <a:solidFill>
                  <a:srgbClr val="C00000"/>
                </a:solidFill>
              </a:rPr>
            </a:br>
            <a:r>
              <a:rPr lang="ru-RU" sz="2200" b="1" dirty="0" smtClean="0">
                <a:solidFill>
                  <a:srgbClr val="C00000"/>
                </a:solidFill>
              </a:rPr>
              <a:t>9. Отпечатки природных материалов.          21. Рисование ниткой (веревочкой).</a:t>
            </a:r>
            <a:br>
              <a:rPr lang="ru-RU" sz="2200" b="1" dirty="0" smtClean="0">
                <a:solidFill>
                  <a:srgbClr val="C00000"/>
                </a:solidFill>
              </a:rPr>
            </a:br>
            <a:r>
              <a:rPr lang="ru-RU" sz="2200" b="1" dirty="0" smtClean="0">
                <a:solidFill>
                  <a:srgbClr val="C00000"/>
                </a:solidFill>
              </a:rPr>
              <a:t>10. Техника «</a:t>
            </a:r>
            <a:r>
              <a:rPr lang="ru-RU" sz="2200" b="1" dirty="0" err="1" smtClean="0">
                <a:solidFill>
                  <a:srgbClr val="C00000"/>
                </a:solidFill>
              </a:rPr>
              <a:t>кляксография</a:t>
            </a:r>
            <a:r>
              <a:rPr lang="ru-RU" sz="2200" b="1" dirty="0" smtClean="0">
                <a:solidFill>
                  <a:srgbClr val="C00000"/>
                </a:solidFill>
              </a:rPr>
              <a:t>».                           22. Рисование пером.</a:t>
            </a:r>
            <a:br>
              <a:rPr lang="ru-RU" sz="2200" b="1" dirty="0" smtClean="0">
                <a:solidFill>
                  <a:srgbClr val="C00000"/>
                </a:solidFill>
              </a:rPr>
            </a:br>
            <a:r>
              <a:rPr lang="ru-RU" sz="2200" b="1" dirty="0" smtClean="0">
                <a:solidFill>
                  <a:srgbClr val="C00000"/>
                </a:solidFill>
              </a:rPr>
              <a:t>11. Техника «выдувания».</a:t>
            </a:r>
            <a:br>
              <a:rPr lang="ru-RU" sz="2200" b="1" dirty="0" smtClean="0">
                <a:solidFill>
                  <a:srgbClr val="C00000"/>
                </a:solidFill>
              </a:rPr>
            </a:br>
            <a:r>
              <a:rPr lang="ru-RU" sz="2200" b="1" dirty="0" smtClean="0">
                <a:solidFill>
                  <a:srgbClr val="C00000"/>
                </a:solidFill>
              </a:rPr>
              <a:t>12. Рисование «мыльными пузырями».</a:t>
            </a:r>
            <a:br>
              <a:rPr lang="ru-RU" sz="2200" b="1" dirty="0" smtClean="0">
                <a:solidFill>
                  <a:srgbClr val="C00000"/>
                </a:solidFill>
              </a:rPr>
            </a:br>
            <a:r>
              <a:rPr lang="ru-RU" sz="2200" b="1" dirty="0" smtClean="0">
                <a:solidFill>
                  <a:srgbClr val="C00000"/>
                </a:solidFill>
              </a:rPr>
              <a:t>13. Рисование цветной манкой.</a:t>
            </a:r>
            <a:br>
              <a:rPr lang="ru-RU" sz="2200" b="1" dirty="0" smtClean="0">
                <a:solidFill>
                  <a:srgbClr val="C00000"/>
                </a:solidFill>
              </a:rPr>
            </a:br>
            <a:r>
              <a:rPr lang="ru-RU" sz="2200" b="1" dirty="0" smtClean="0">
                <a:solidFill>
                  <a:srgbClr val="C00000"/>
                </a:solidFill>
              </a:rPr>
              <a:t>14. Рисование со свечёй.</a:t>
            </a:r>
            <a:br>
              <a:rPr lang="ru-RU" sz="2200" b="1" dirty="0" smtClean="0">
                <a:solidFill>
                  <a:srgbClr val="C00000"/>
                </a:solidFill>
              </a:rPr>
            </a:br>
            <a:r>
              <a:rPr lang="ru-RU" sz="2200" b="1" dirty="0" smtClean="0">
                <a:solidFill>
                  <a:srgbClr val="C00000"/>
                </a:solidFill>
              </a:rPr>
              <a:t>                     15. Краски и клей.</a:t>
            </a:r>
            <a:br>
              <a:rPr lang="ru-RU" sz="2200" b="1" dirty="0" smtClean="0">
                <a:solidFill>
                  <a:srgbClr val="C00000"/>
                </a:solidFill>
              </a:rPr>
            </a:br>
            <a:r>
              <a:rPr lang="ru-RU" sz="2200" b="1" dirty="0" smtClean="0">
                <a:solidFill>
                  <a:srgbClr val="C00000"/>
                </a:solidFill>
              </a:rPr>
              <a:t>                     16. Техника «Волшебный шарик»</a:t>
            </a:r>
            <a:br>
              <a:rPr lang="ru-RU" sz="2200" b="1" dirty="0" smtClean="0">
                <a:solidFill>
                  <a:srgbClr val="C00000"/>
                </a:solidFill>
              </a:rPr>
            </a:br>
            <a:r>
              <a:rPr lang="ru-RU" sz="2200" b="1" dirty="0" smtClean="0">
                <a:solidFill>
                  <a:srgbClr val="C00000"/>
                </a:solidFill>
              </a:rPr>
              <a:t>                     17. Техника «</a:t>
            </a:r>
            <a:r>
              <a:rPr lang="ru-RU" sz="2200" b="1" dirty="0" err="1" smtClean="0">
                <a:solidFill>
                  <a:srgbClr val="C00000"/>
                </a:solidFill>
              </a:rPr>
              <a:t>Граттаж</a:t>
            </a:r>
            <a:r>
              <a:rPr lang="ru-RU" sz="2200" b="1" dirty="0" smtClean="0">
                <a:solidFill>
                  <a:srgbClr val="C00000"/>
                </a:solidFill>
              </a:rPr>
              <a:t>».</a:t>
            </a:r>
            <a:br>
              <a:rPr lang="ru-RU" sz="2200" b="1" dirty="0" smtClean="0">
                <a:solidFill>
                  <a:srgbClr val="C00000"/>
                </a:solidFill>
              </a:rPr>
            </a:br>
            <a:r>
              <a:rPr lang="ru-RU" sz="2200" b="1" dirty="0" smtClean="0">
                <a:solidFill>
                  <a:srgbClr val="C00000"/>
                </a:solidFill>
              </a:rPr>
              <a:t>.</a:t>
            </a:r>
            <a:br>
              <a:rPr lang="ru-RU" sz="2200" b="1" dirty="0" smtClean="0">
                <a:solidFill>
                  <a:srgbClr val="C00000"/>
                </a:solidFill>
              </a:rPr>
            </a:br>
            <a:r>
              <a:rPr lang="ru-RU" sz="2200" b="1" dirty="0" smtClean="0">
                <a:solidFill>
                  <a:srgbClr val="C00000"/>
                </a:solidFill>
              </a:rPr>
              <a:t/>
            </a:r>
            <a:br>
              <a:rPr lang="ru-RU" sz="2200" b="1" dirty="0" smtClean="0">
                <a:solidFill>
                  <a:srgbClr val="C00000"/>
                </a:solidFill>
              </a:rPr>
            </a:br>
            <a:r>
              <a:rPr lang="ru-RU" sz="2200" b="1" dirty="0" smtClean="0">
                <a:solidFill>
                  <a:srgbClr val="C00000"/>
                </a:solidFill>
              </a:rPr>
              <a:t/>
            </a:r>
            <a:br>
              <a:rPr lang="ru-RU" sz="2200" b="1" dirty="0" smtClean="0">
                <a:solidFill>
                  <a:srgbClr val="C00000"/>
                </a:solidFill>
              </a:rPr>
            </a:br>
            <a:r>
              <a:rPr lang="ru-RU" sz="2200" b="1" dirty="0" smtClean="0">
                <a:solidFill>
                  <a:srgbClr val="C00000"/>
                </a:solidFill>
              </a:rPr>
              <a:t/>
            </a:r>
            <a:br>
              <a:rPr lang="ru-RU" sz="22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t>
            </a:r>
            <a:r>
              <a:rPr lang="ru-RU" sz="5300" b="1" dirty="0" smtClean="0">
                <a:solidFill>
                  <a:srgbClr val="C00000"/>
                </a:solidFill>
              </a:rPr>
              <a:t/>
            </a:r>
            <a:br>
              <a:rPr lang="ru-RU" sz="5300" b="1" dirty="0" smtClean="0">
                <a:solidFill>
                  <a:srgbClr val="C00000"/>
                </a:solidFill>
              </a:rPr>
            </a:br>
            <a:r>
              <a:rPr lang="ru-RU" sz="5300" b="1" dirty="0" smtClean="0">
                <a:solidFill>
                  <a:srgbClr val="C00000"/>
                </a:solidFill>
              </a:rPr>
              <a:t/>
            </a:r>
            <a:br>
              <a:rPr lang="ru-RU" sz="5300" b="1" dirty="0" smtClean="0">
                <a:solidFill>
                  <a:srgbClr val="C00000"/>
                </a:solidFill>
              </a:rPr>
            </a:br>
            <a:r>
              <a:rPr lang="ru-RU" dirty="0" smtClean="0"/>
              <a:t> </a:t>
            </a:r>
            <a:br>
              <a:rPr lang="ru-RU" dirty="0" smtClean="0"/>
            </a:br>
            <a:endParaRPr lang="ru-RU"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6761169" y="4457706"/>
            <a:ext cx="2428892" cy="2100252"/>
          </a:xfrm>
          <a:prstGeom prst="rect">
            <a:avLst/>
          </a:prstGeom>
        </p:spPr>
      </p:pic>
    </p:spTree>
    <p:extLst>
      <p:ext uri="{BB962C8B-B14F-4D97-AF65-F5344CB8AC3E}">
        <p14:creationId xmlns="" xmlns:p14="http://schemas.microsoft.com/office/powerpoint/2010/main" val="126637058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461" y="2528880"/>
            <a:ext cx="10945614" cy="1421570"/>
          </a:xfrm>
        </p:spPr>
        <p:txBody>
          <a:bodyPr>
            <a:normAutofit fontScale="90000"/>
          </a:bodyPr>
          <a:lstStyle/>
          <a:p>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Техника пальчикового рисования.</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000" b="1" dirty="0" smtClean="0">
                <a:solidFill>
                  <a:srgbClr val="C00000"/>
                </a:solidFill>
              </a:rPr>
              <a:t>1. Рисование полураскрытым кулачком.</a:t>
            </a:r>
            <a:br>
              <a:rPr lang="ru-RU" sz="4000" b="1" dirty="0" smtClean="0">
                <a:solidFill>
                  <a:srgbClr val="C00000"/>
                </a:solidFill>
              </a:rPr>
            </a:br>
            <a:r>
              <a:rPr lang="ru-RU" sz="4000" b="1" dirty="0" smtClean="0">
                <a:solidFill>
                  <a:srgbClr val="C00000"/>
                </a:solidFill>
              </a:rPr>
              <a:t>2.Рисование ладошкой.</a:t>
            </a:r>
            <a:br>
              <a:rPr lang="ru-RU" sz="4000" b="1" dirty="0" smtClean="0">
                <a:solidFill>
                  <a:srgbClr val="C00000"/>
                </a:solidFill>
              </a:rPr>
            </a:br>
            <a:r>
              <a:rPr lang="ru-RU" sz="4000" b="1" dirty="0" smtClean="0">
                <a:solidFill>
                  <a:srgbClr val="C00000"/>
                </a:solidFill>
              </a:rPr>
              <a:t>3. Рисование пальчиками.</a:t>
            </a:r>
            <a:br>
              <a:rPr lang="ru-RU" sz="4000" b="1" dirty="0" smtClean="0">
                <a:solidFill>
                  <a:srgbClr val="C00000"/>
                </a:solidFill>
              </a:rPr>
            </a:br>
            <a:r>
              <a:rPr lang="ru-RU" sz="2200" b="1" dirty="0" smtClean="0">
                <a:solidFill>
                  <a:srgbClr val="C00000"/>
                </a:solidFill>
              </a:rPr>
              <a:t/>
            </a:r>
            <a:br>
              <a:rPr lang="ru-RU" sz="2200" b="1" dirty="0" smtClean="0">
                <a:solidFill>
                  <a:srgbClr val="C00000"/>
                </a:solidFill>
              </a:rPr>
            </a:br>
            <a:r>
              <a:rPr lang="ru-RU" sz="2200" b="1" dirty="0" smtClean="0">
                <a:solidFill>
                  <a:srgbClr val="C00000"/>
                </a:solidFill>
              </a:rPr>
              <a:t>.</a:t>
            </a:r>
            <a:br>
              <a:rPr lang="ru-RU" sz="2200" b="1" dirty="0" smtClean="0">
                <a:solidFill>
                  <a:srgbClr val="C00000"/>
                </a:solidFill>
              </a:rPr>
            </a:br>
            <a:r>
              <a:rPr lang="ru-RU" sz="2200" b="1" dirty="0" smtClean="0">
                <a:solidFill>
                  <a:srgbClr val="C00000"/>
                </a:solidFill>
              </a:rPr>
              <a:t/>
            </a:r>
            <a:br>
              <a:rPr lang="ru-RU" sz="2200" b="1" dirty="0" smtClean="0">
                <a:solidFill>
                  <a:srgbClr val="C00000"/>
                </a:solidFill>
              </a:rPr>
            </a:br>
            <a:r>
              <a:rPr lang="ru-RU" sz="2200" b="1" dirty="0" smtClean="0">
                <a:solidFill>
                  <a:srgbClr val="C00000"/>
                </a:solidFill>
              </a:rPr>
              <a:t/>
            </a:r>
            <a:br>
              <a:rPr lang="ru-RU" sz="2200" b="1" dirty="0" smtClean="0">
                <a:solidFill>
                  <a:srgbClr val="C00000"/>
                </a:solidFill>
              </a:rPr>
            </a:br>
            <a:r>
              <a:rPr lang="ru-RU" sz="2200" b="1" dirty="0" smtClean="0">
                <a:solidFill>
                  <a:srgbClr val="C00000"/>
                </a:solidFill>
              </a:rPr>
              <a:t/>
            </a:r>
            <a:br>
              <a:rPr lang="ru-RU" sz="22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t>
            </a:r>
            <a:r>
              <a:rPr lang="ru-RU" sz="5300" b="1" dirty="0" smtClean="0">
                <a:solidFill>
                  <a:srgbClr val="C00000"/>
                </a:solidFill>
              </a:rPr>
              <a:t/>
            </a:r>
            <a:br>
              <a:rPr lang="ru-RU" sz="5300" b="1" dirty="0" smtClean="0">
                <a:solidFill>
                  <a:srgbClr val="C00000"/>
                </a:solidFill>
              </a:rPr>
            </a:br>
            <a:r>
              <a:rPr lang="ru-RU" sz="5300" b="1" dirty="0" smtClean="0">
                <a:solidFill>
                  <a:srgbClr val="C00000"/>
                </a:solidFill>
              </a:rPr>
              <a:t/>
            </a:r>
            <a:br>
              <a:rPr lang="ru-RU" sz="5300" b="1" dirty="0" smtClean="0">
                <a:solidFill>
                  <a:srgbClr val="C00000"/>
                </a:solidFill>
              </a:rPr>
            </a:br>
            <a:r>
              <a:rPr lang="ru-RU" dirty="0" smtClean="0"/>
              <a:t> </a:t>
            </a:r>
            <a:br>
              <a:rPr lang="ru-RU" dirty="0" smtClean="0"/>
            </a:br>
            <a:endParaRPr lang="ru-RU"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6761169" y="4457706"/>
            <a:ext cx="2428892" cy="2100252"/>
          </a:xfrm>
          <a:prstGeom prst="rect">
            <a:avLst/>
          </a:prstGeom>
        </p:spPr>
      </p:pic>
    </p:spTree>
    <p:extLst>
      <p:ext uri="{BB962C8B-B14F-4D97-AF65-F5344CB8AC3E}">
        <p14:creationId xmlns="" xmlns:p14="http://schemas.microsoft.com/office/powerpoint/2010/main" val="126637058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461" y="576114"/>
            <a:ext cx="10369868" cy="1200150"/>
          </a:xfrm>
        </p:spPr>
        <p:txBody>
          <a:bodyPr>
            <a:normAutofit fontScale="90000"/>
          </a:bodyPr>
          <a:lstStyle/>
          <a:p>
            <a:pPr lvl="0">
              <a:spcBef>
                <a:spcPts val="0"/>
              </a:spcBef>
            </a:pPr>
            <a:r>
              <a:rPr lang="ru-RU" sz="4000" b="1" dirty="0">
                <a:solidFill>
                  <a:srgbClr val="C00000"/>
                </a:solidFill>
                <a:ea typeface="+mn-ea"/>
                <a:cs typeface="+mn-cs"/>
              </a:rPr>
              <a:t>Оказалось, </a:t>
            </a:r>
            <a:br>
              <a:rPr lang="ru-RU" sz="4000" b="1" dirty="0">
                <a:solidFill>
                  <a:srgbClr val="C00000"/>
                </a:solidFill>
                <a:ea typeface="+mn-ea"/>
                <a:cs typeface="+mn-cs"/>
              </a:rPr>
            </a:br>
            <a:r>
              <a:rPr lang="ru-RU" sz="4000" b="1" dirty="0">
                <a:solidFill>
                  <a:srgbClr val="C00000"/>
                </a:solidFill>
                <a:ea typeface="+mn-ea"/>
                <a:cs typeface="+mn-cs"/>
              </a:rPr>
              <a:t>что рисует эта художница пальцами! </a:t>
            </a:r>
            <a:br>
              <a:rPr lang="ru-RU" sz="4000" b="1" dirty="0">
                <a:solidFill>
                  <a:srgbClr val="C00000"/>
                </a:solidFill>
                <a:ea typeface="+mn-ea"/>
                <a:cs typeface="+mn-cs"/>
              </a:rPr>
            </a:br>
            <a:endParaRPr lang="ru-RU" dirty="0"/>
          </a:p>
        </p:txBody>
      </p:sp>
      <p:pic>
        <p:nvPicPr>
          <p:cNvPr id="1027" name="Picture 3"/>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7273205" y="1857468"/>
            <a:ext cx="3024336" cy="2491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584573" y="4816198"/>
            <a:ext cx="9001000" cy="1569660"/>
          </a:xfrm>
          <a:prstGeom prst="rect">
            <a:avLst/>
          </a:prstGeom>
        </p:spPr>
        <p:txBody>
          <a:bodyPr wrap="square">
            <a:spAutoFit/>
          </a:bodyPr>
          <a:lstStyle/>
          <a:p>
            <a:r>
              <a:rPr lang="ru-RU" sz="3200" b="1" dirty="0">
                <a:solidFill>
                  <a:srgbClr val="C00000"/>
                </a:solidFill>
              </a:rPr>
              <a:t>Натянув на руки тонкие перчатки, Айрис Скотт с удовольствием пачкает их краской, чтобы затем перенести на холст то, что ей видится. </a:t>
            </a:r>
            <a:endParaRPr lang="ru-RU" sz="2400" dirty="0">
              <a:solidFill>
                <a:srgbClr val="C00000"/>
              </a:solidFill>
            </a:endParaRPr>
          </a:p>
        </p:txBody>
      </p:sp>
      <p:pic>
        <p:nvPicPr>
          <p:cNvPr id="4" name="Рисунок 3"/>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597141" y="1360415"/>
            <a:ext cx="5328592" cy="3548926"/>
          </a:xfrm>
          <a:prstGeom prst="rect">
            <a:avLst/>
          </a:prstGeom>
        </p:spPr>
      </p:pic>
    </p:spTree>
    <p:extLst>
      <p:ext uri="{BB962C8B-B14F-4D97-AF65-F5344CB8AC3E}">
        <p14:creationId xmlns="" xmlns:p14="http://schemas.microsoft.com/office/powerpoint/2010/main" val="77782980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88609" y="529951"/>
            <a:ext cx="5472608" cy="1938992"/>
          </a:xfrm>
          <a:prstGeom prst="rect">
            <a:avLst/>
          </a:prstGeom>
        </p:spPr>
        <p:txBody>
          <a:bodyPr wrap="square">
            <a:spAutoFit/>
          </a:bodyPr>
          <a:lstStyle/>
          <a:p>
            <a:r>
              <a:rPr lang="ru-RU" sz="4000" b="1" dirty="0" smtClean="0">
                <a:solidFill>
                  <a:srgbClr val="C00000"/>
                </a:solidFill>
              </a:rPr>
              <a:t>Пейзажи </a:t>
            </a:r>
            <a:r>
              <a:rPr lang="ru-RU" sz="4000" b="1" dirty="0">
                <a:solidFill>
                  <a:srgbClr val="C00000"/>
                </a:solidFill>
              </a:rPr>
              <a:t>или портреты, природу или город, людей или </a:t>
            </a:r>
            <a:r>
              <a:rPr lang="ru-RU" sz="4000" b="1" dirty="0" smtClean="0">
                <a:solidFill>
                  <a:srgbClr val="C00000"/>
                </a:solidFill>
              </a:rPr>
              <a:t>животных</a:t>
            </a:r>
            <a:r>
              <a:rPr lang="ru-RU" sz="4000" b="1" dirty="0">
                <a:solidFill>
                  <a:srgbClr val="C00000"/>
                </a:solidFill>
              </a:rPr>
              <a:t>.</a:t>
            </a:r>
          </a:p>
        </p:txBody>
      </p:sp>
      <p:pic>
        <p:nvPicPr>
          <p:cNvPr id="4" name="Рисунок 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912338" y="353650"/>
            <a:ext cx="4128619" cy="6199128"/>
          </a:xfrm>
          <a:prstGeom prst="rect">
            <a:avLst/>
          </a:prstGeom>
        </p:spPr>
      </p:pic>
      <p:pic>
        <p:nvPicPr>
          <p:cNvPr id="5" name="Рисунок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5027156" y="3086942"/>
            <a:ext cx="2779712" cy="3706283"/>
          </a:xfrm>
          <a:prstGeom prst="rect">
            <a:avLst/>
          </a:prstGeom>
        </p:spPr>
      </p:pic>
      <p:pic>
        <p:nvPicPr>
          <p:cNvPr id="2" name="Рисунок 1"/>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7806868" y="3101892"/>
            <a:ext cx="2634689" cy="3691334"/>
          </a:xfrm>
          <a:prstGeom prst="rect">
            <a:avLst/>
          </a:prstGeom>
        </p:spPr>
      </p:pic>
    </p:spTree>
    <p:extLst>
      <p:ext uri="{BB962C8B-B14F-4D97-AF65-F5344CB8AC3E}">
        <p14:creationId xmlns="" xmlns:p14="http://schemas.microsoft.com/office/powerpoint/2010/main" val="35667838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email">
            <a:extLst>
              <a:ext uri="{BEBA8EAE-BF5A-486C-A8C5-ECC9F3942E4B}">
                <a14:imgProps xmlns="" xmlns:a14="http://schemas.microsoft.com/office/drawing/2010/main">
                  <a14:imgLayer r:embed="rId3">
                    <a14:imgEffect>
                      <a14:brightnessContrast bright="40000" contrast="20000"/>
                    </a14:imgEffect>
                  </a14:imgLayer>
                </a14:imgProps>
              </a:ext>
              <a:ext uri="{28A0092B-C50C-407E-A947-70E740481C1C}">
                <a14:useLocalDpi xmlns="" xmlns:a14="http://schemas.microsoft.com/office/drawing/2010/main"/>
              </a:ext>
            </a:extLst>
          </a:blip>
          <a:srcRect/>
          <a:stretch/>
        </p:blipFill>
        <p:spPr>
          <a:xfrm>
            <a:off x="1056661" y="720130"/>
            <a:ext cx="9408752" cy="5549667"/>
          </a:xfrm>
          <a:prstGeom prst="rect">
            <a:avLst/>
          </a:prstGeom>
          <a:ln>
            <a:noFill/>
          </a:ln>
          <a:effectLst>
            <a:softEdge rad="112500"/>
          </a:effectLst>
        </p:spPr>
      </p:pic>
      <p:pic>
        <p:nvPicPr>
          <p:cNvPr id="5" name="Рисунок 4"/>
          <p:cNvPicPr>
            <a:picLocks noChangeAspect="1"/>
          </p:cNvPicPr>
          <p:nvPr/>
        </p:nvPicPr>
        <p:blipFill rotWithShape="1">
          <a:blip r:embed="rId4" cstate="email">
            <a:extLst>
              <a:ext uri="{BEBA8EAE-BF5A-486C-A8C5-ECC9F3942E4B}">
                <a14:imgProps xmlns="" xmlns:a14="http://schemas.microsoft.com/office/drawing/2010/main">
                  <a14:imgLayer r:embed="rId5">
                    <a14:imgEffect>
                      <a14:brightnessContrast bright="40000" contrast="20000"/>
                    </a14:imgEffect>
                  </a14:imgLayer>
                </a14:imgProps>
              </a:ext>
              <a:ext uri="{28A0092B-C50C-407E-A947-70E740481C1C}">
                <a14:useLocalDpi xmlns="" xmlns:a14="http://schemas.microsoft.com/office/drawing/2010/main"/>
              </a:ext>
            </a:extLst>
          </a:blip>
          <a:srcRect/>
          <a:stretch/>
        </p:blipFill>
        <p:spPr>
          <a:xfrm>
            <a:off x="795277" y="629840"/>
            <a:ext cx="9931521" cy="5549667"/>
          </a:xfrm>
          <a:prstGeom prst="rect">
            <a:avLst/>
          </a:prstGeom>
          <a:ln>
            <a:noFill/>
          </a:ln>
          <a:effectLst>
            <a:softEdge rad="112500"/>
          </a:effectLst>
        </p:spPr>
      </p:pic>
      <p:sp>
        <p:nvSpPr>
          <p:cNvPr id="2" name="Прямоугольник 1"/>
          <p:cNvSpPr/>
          <p:nvPr/>
        </p:nvSpPr>
        <p:spPr>
          <a:xfrm>
            <a:off x="2348724" y="29675"/>
            <a:ext cx="6824625" cy="1200329"/>
          </a:xfrm>
          <a:prstGeom prst="rect">
            <a:avLst/>
          </a:prstGeom>
        </p:spPr>
        <p:txBody>
          <a:bodyPr wrap="none">
            <a:spAutoFit/>
          </a:bodyPr>
          <a:lstStyle/>
          <a:p>
            <a:pPr algn="ctr"/>
            <a:r>
              <a:rPr lang="ru-RU" sz="3600" b="1" dirty="0" smtClean="0">
                <a:solidFill>
                  <a:srgbClr val="C00000"/>
                </a:solidFill>
              </a:rPr>
              <a:t>мой первый опыт</a:t>
            </a:r>
          </a:p>
          <a:p>
            <a:pPr algn="ctr"/>
            <a:r>
              <a:rPr lang="ru-RU" sz="3600" b="1" dirty="0" smtClean="0">
                <a:solidFill>
                  <a:srgbClr val="C00000"/>
                </a:solidFill>
              </a:rPr>
              <a:t> рисования пальцами и ладонью</a:t>
            </a:r>
            <a:endParaRPr lang="ru-RU" sz="3600" b="1" dirty="0">
              <a:solidFill>
                <a:srgbClr val="C00000"/>
              </a:solidFill>
            </a:endParaRPr>
          </a:p>
        </p:txBody>
      </p:sp>
      <p:sp>
        <p:nvSpPr>
          <p:cNvPr id="7" name="Прямоугольник 6"/>
          <p:cNvSpPr/>
          <p:nvPr/>
        </p:nvSpPr>
        <p:spPr>
          <a:xfrm>
            <a:off x="1062333" y="6117155"/>
            <a:ext cx="9459897"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ru-RU" sz="2800" b="1" dirty="0" smtClean="0">
                <a:solidFill>
                  <a:srgbClr val="C00000"/>
                </a:solidFill>
              </a:rPr>
              <a:t>С помощью губки я нарисовала морское дно ,море и небо.</a:t>
            </a:r>
            <a:endParaRPr lang="ru-RU" sz="2800" b="1" dirty="0">
              <a:solidFill>
                <a:srgbClr val="C00000"/>
              </a:solidFill>
            </a:endParaRPr>
          </a:p>
        </p:txBody>
      </p:sp>
    </p:spTree>
    <p:extLst>
      <p:ext uri="{BB962C8B-B14F-4D97-AF65-F5344CB8AC3E}">
        <p14:creationId xmlns="" xmlns:p14="http://schemas.microsoft.com/office/powerpoint/2010/main" val="2131894966"/>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367778" y="2495623"/>
            <a:ext cx="6211887" cy="466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720477" y="576114"/>
            <a:ext cx="10369868" cy="1200150"/>
          </a:xfrm>
        </p:spPr>
        <p:txBody>
          <a:bodyPr>
            <a:noAutofit/>
          </a:bodyPr>
          <a:lstStyle/>
          <a:p>
            <a:r>
              <a:rPr lang="ru-RU" sz="4400" b="1" dirty="0">
                <a:solidFill>
                  <a:srgbClr val="C00000"/>
                </a:solidFill>
              </a:rPr>
              <a:t>Ф</a:t>
            </a:r>
            <a:r>
              <a:rPr lang="ru-RU" sz="4400" b="1" dirty="0" smtClean="0">
                <a:solidFill>
                  <a:srgbClr val="C00000"/>
                </a:solidFill>
              </a:rPr>
              <a:t>иолетовый </a:t>
            </a:r>
            <a:r>
              <a:rPr lang="ru-RU" sz="4400" b="1" dirty="0">
                <a:solidFill>
                  <a:srgbClr val="C00000"/>
                </a:solidFill>
              </a:rPr>
              <a:t>отпечаток ладошки я</a:t>
            </a:r>
            <a:r>
              <a:rPr lang="ru-RU" sz="4400" b="1" dirty="0" smtClean="0">
                <a:solidFill>
                  <a:srgbClr val="C00000"/>
                </a:solidFill>
              </a:rPr>
              <a:t> превратила </a:t>
            </a:r>
            <a:r>
              <a:rPr lang="ru-RU" sz="4400" b="1" dirty="0">
                <a:solidFill>
                  <a:srgbClr val="C00000"/>
                </a:solidFill>
              </a:rPr>
              <a:t>в забавного </a:t>
            </a:r>
            <a:r>
              <a:rPr lang="ru-RU" sz="4400" b="1" dirty="0" smtClean="0">
                <a:solidFill>
                  <a:srgbClr val="C00000"/>
                </a:solidFill>
              </a:rPr>
              <a:t>осьминога.</a:t>
            </a:r>
            <a:endParaRPr lang="ru-RU" sz="4400" b="1" dirty="0">
              <a:solidFill>
                <a:srgbClr val="C00000"/>
              </a:solidFill>
            </a:endParaRPr>
          </a:p>
        </p:txBody>
      </p:sp>
      <p:sp>
        <p:nvSpPr>
          <p:cNvPr id="3" name="Прямоугольник 2"/>
          <p:cNvSpPr/>
          <p:nvPr/>
        </p:nvSpPr>
        <p:spPr>
          <a:xfrm>
            <a:off x="504453" y="234611"/>
            <a:ext cx="10297144" cy="2446824"/>
          </a:xfrm>
          <a:prstGeom prst="rect">
            <a:avLst/>
          </a:prstGeom>
        </p:spPr>
        <p:txBody>
          <a:bodyPr wrap="square">
            <a:spAutoFit/>
          </a:bodyPr>
          <a:lstStyle/>
          <a:p>
            <a:r>
              <a:rPr lang="ru-RU" sz="5100" b="1" dirty="0" smtClean="0">
                <a:solidFill>
                  <a:srgbClr val="C00000"/>
                </a:solidFill>
                <a:ea typeface="+mj-ea"/>
                <a:cs typeface="+mj-cs"/>
              </a:rPr>
              <a:t> Дорисовала глаза, </a:t>
            </a:r>
            <a:r>
              <a:rPr lang="ru-RU" sz="5100" b="1" dirty="0">
                <a:solidFill>
                  <a:srgbClr val="C00000"/>
                </a:solidFill>
                <a:ea typeface="+mj-ea"/>
                <a:cs typeface="+mj-cs"/>
              </a:rPr>
              <a:t>рот и </a:t>
            </a:r>
            <a:r>
              <a:rPr lang="ru-RU" sz="5100" b="1" dirty="0" smtClean="0">
                <a:solidFill>
                  <a:srgbClr val="C00000"/>
                </a:solidFill>
                <a:ea typeface="+mj-ea"/>
                <a:cs typeface="+mj-cs"/>
              </a:rPr>
              <a:t>нарисовала </a:t>
            </a:r>
            <a:r>
              <a:rPr lang="ru-RU" sz="5100" b="1" dirty="0">
                <a:solidFill>
                  <a:srgbClr val="C00000"/>
                </a:solidFill>
                <a:ea typeface="+mj-ea"/>
                <a:cs typeface="+mj-cs"/>
              </a:rPr>
              <a:t>морское дно, отпечатав пальчиками камушки. </a:t>
            </a:r>
            <a:endParaRPr lang="ru-RU" b="1" dirty="0">
              <a:solidFill>
                <a:srgbClr val="C00000"/>
              </a:solidFill>
            </a:endParaRPr>
          </a:p>
        </p:txBody>
      </p:sp>
      <p:pic>
        <p:nvPicPr>
          <p:cNvPr id="2051" name="Picture 3"/>
          <p:cNvPicPr>
            <a:picLocks noChangeAspect="1" noChangeArrowheads="1"/>
          </p:cNvPicPr>
          <p:nvPr/>
        </p:nvPicPr>
        <p:blipFill rotWithShape="1">
          <a:blip r:embed="rId3" cstate="email">
            <a:extLst>
              <a:ext uri="{28A0092B-C50C-407E-A947-70E740481C1C}">
                <a14:useLocalDpi xmlns="" xmlns:a14="http://schemas.microsoft.com/office/drawing/2010/main"/>
              </a:ext>
            </a:extLst>
          </a:blip>
          <a:srcRect/>
          <a:stretch/>
        </p:blipFill>
        <p:spPr bwMode="auto">
          <a:xfrm>
            <a:off x="7273205" y="2681435"/>
            <a:ext cx="3240157" cy="4249738"/>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0662978"/>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wipe(down)">
                                      <p:cBhvr>
                                        <p:cTn id="1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944613" y="758314"/>
            <a:ext cx="7896944" cy="5922708"/>
          </a:xfrm>
          <a:prstGeom prst="roundRect">
            <a:avLst/>
          </a:prstGeom>
        </p:spPr>
      </p:pic>
      <p:pic>
        <p:nvPicPr>
          <p:cNvPr id="3" name="Рисунок 2"/>
          <p:cNvPicPr>
            <a:picLocks noChangeAspect="1"/>
          </p:cNvPicPr>
          <p:nvPr/>
        </p:nvPicPr>
        <p:blipFill>
          <a:blip r:embed="rId3" cstate="email">
            <a:extLst>
              <a:ext uri="{BEBA8EAE-BF5A-486C-A8C5-ECC9F3942E4B}">
                <a14:imgProps xmlns="" xmlns:a14="http://schemas.microsoft.com/office/drawing/2010/main">
                  <a14:imgLayer r:embed="rId4">
                    <a14:imgEffect>
                      <a14:colorTemperature colorTemp="11200"/>
                    </a14:imgEffect>
                    <a14:imgEffect>
                      <a14:saturation sat="200000"/>
                    </a14:imgEffect>
                  </a14:imgLayer>
                </a14:imgProps>
              </a:ext>
              <a:ext uri="{28A0092B-C50C-407E-A947-70E740481C1C}">
                <a14:useLocalDpi xmlns="" xmlns:a14="http://schemas.microsoft.com/office/drawing/2010/main"/>
              </a:ext>
            </a:extLst>
          </a:blip>
          <a:stretch>
            <a:fillRect/>
          </a:stretch>
        </p:blipFill>
        <p:spPr>
          <a:xfrm>
            <a:off x="1811647" y="578998"/>
            <a:ext cx="8162875" cy="6122156"/>
          </a:xfrm>
          <a:prstGeom prst="roundRect">
            <a:avLst/>
          </a:prstGeom>
        </p:spPr>
      </p:pic>
      <p:sp>
        <p:nvSpPr>
          <p:cNvPr id="4" name="Прямоугольник 3"/>
          <p:cNvSpPr/>
          <p:nvPr/>
        </p:nvSpPr>
        <p:spPr>
          <a:xfrm>
            <a:off x="1584573" y="65103"/>
            <a:ext cx="8928663" cy="584775"/>
          </a:xfrm>
          <a:prstGeom prst="rect">
            <a:avLst/>
          </a:prstGeom>
        </p:spPr>
        <p:txBody>
          <a:bodyPr wrap="none">
            <a:spAutoFit/>
          </a:bodyPr>
          <a:lstStyle/>
          <a:p>
            <a:r>
              <a:rPr lang="ru-RU" sz="3200" b="1" dirty="0" smtClean="0">
                <a:solidFill>
                  <a:srgbClr val="C00000"/>
                </a:solidFill>
              </a:rPr>
              <a:t>Ещё один отпечаток и по волнам плывёт лебедь</a:t>
            </a:r>
            <a:r>
              <a:rPr lang="ru-RU" sz="2400" dirty="0" smtClean="0"/>
              <a:t>.</a:t>
            </a:r>
            <a:endParaRPr lang="ru-RU" sz="2400" dirty="0"/>
          </a:p>
        </p:txBody>
      </p:sp>
    </p:spTree>
    <p:extLst>
      <p:ext uri="{BB962C8B-B14F-4D97-AF65-F5344CB8AC3E}">
        <p14:creationId xmlns="" xmlns:p14="http://schemas.microsoft.com/office/powerpoint/2010/main" val="1088140108"/>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BEBA8EAE-BF5A-486C-A8C5-ECC9F3942E4B}">
                <a14:imgProps xmlns="" xmlns:a14="http://schemas.microsoft.com/office/drawing/2010/main">
                  <a14:imgLayer r:embed="rId3">
                    <a14:imgEffect>
                      <a14:brightnessContrast bright="40000" contrast="40000"/>
                    </a14:imgEffect>
                  </a14:imgLayer>
                </a14:imgProps>
              </a:ext>
              <a:ext uri="{28A0092B-C50C-407E-A947-70E740481C1C}">
                <a14:useLocalDpi xmlns="" xmlns:a14="http://schemas.microsoft.com/office/drawing/2010/main"/>
              </a:ext>
            </a:extLst>
          </a:blip>
          <a:stretch>
            <a:fillRect/>
          </a:stretch>
        </p:blipFill>
        <p:spPr>
          <a:xfrm>
            <a:off x="2442521" y="2170060"/>
            <a:ext cx="6216328" cy="4662246"/>
          </a:xfrm>
          <a:prstGeom prst="roundRect">
            <a:avLst/>
          </a:prstGeom>
        </p:spPr>
      </p:pic>
      <p:sp>
        <p:nvSpPr>
          <p:cNvPr id="2" name="Заголовок 1"/>
          <p:cNvSpPr>
            <a:spLocks noGrp="1"/>
          </p:cNvSpPr>
          <p:nvPr>
            <p:ph type="title"/>
          </p:nvPr>
        </p:nvSpPr>
        <p:spPr>
          <a:xfrm>
            <a:off x="576104" y="288370"/>
            <a:ext cx="10369868" cy="2303968"/>
          </a:xfrm>
        </p:spPr>
        <p:txBody>
          <a:bodyPr>
            <a:normAutofit fontScale="90000"/>
          </a:bodyPr>
          <a:lstStyle/>
          <a:p>
            <a:r>
              <a:rPr lang="ru-RU" b="1" dirty="0" smtClean="0">
                <a:solidFill>
                  <a:srgbClr val="C00000"/>
                </a:solidFill>
              </a:rPr>
              <a:t>Посадить </a:t>
            </a:r>
            <a:r>
              <a:rPr lang="ru-RU" b="1" dirty="0">
                <a:solidFill>
                  <a:srgbClr val="C00000"/>
                </a:solidFill>
              </a:rPr>
              <a:t>водоросли можно, обмакнув в краску четыре пальца и проведя волнистые линии. </a:t>
            </a:r>
            <a:r>
              <a:rPr lang="ru-RU" b="1" dirty="0" smtClean="0">
                <a:solidFill>
                  <a:srgbClr val="C00000"/>
                </a:solidFill>
              </a:rPr>
              <a:t> </a:t>
            </a:r>
            <a:endParaRPr lang="ru-RU" b="1" dirty="0">
              <a:solidFill>
                <a:srgbClr val="C00000"/>
              </a:solidFill>
            </a:endParaRPr>
          </a:p>
        </p:txBody>
      </p:sp>
      <p:sp>
        <p:nvSpPr>
          <p:cNvPr id="3" name="Прямоугольник 2"/>
          <p:cNvSpPr/>
          <p:nvPr/>
        </p:nvSpPr>
        <p:spPr>
          <a:xfrm>
            <a:off x="720477" y="231068"/>
            <a:ext cx="9937104" cy="1938992"/>
          </a:xfrm>
          <a:prstGeom prst="rect">
            <a:avLst/>
          </a:prstGeom>
        </p:spPr>
        <p:txBody>
          <a:bodyPr wrap="square">
            <a:spAutoFit/>
          </a:bodyPr>
          <a:lstStyle/>
          <a:p>
            <a:r>
              <a:rPr lang="ru-RU" sz="4000" b="1" dirty="0">
                <a:solidFill>
                  <a:srgbClr val="C00000"/>
                </a:solidFill>
                <a:ea typeface="+mj-ea"/>
                <a:cs typeface="+mj-cs"/>
              </a:rPr>
              <a:t>А сомкнутая ладонь даст отпечаток силуэта рыбки. Останется только дорисовать ей плавники и хвостик. </a:t>
            </a:r>
            <a:endParaRPr lang="ru-RU" sz="4000" b="1" dirty="0">
              <a:solidFill>
                <a:srgbClr val="C00000"/>
              </a:solidFill>
            </a:endParaRPr>
          </a:p>
        </p:txBody>
      </p:sp>
      <p:pic>
        <p:nvPicPr>
          <p:cNvPr id="5" name="Рисунок 4"/>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5428496" y="3170909"/>
            <a:ext cx="3202526" cy="2422720"/>
          </a:xfrm>
          <a:prstGeom prst="roundRect">
            <a:avLst/>
          </a:prstGeom>
        </p:spPr>
      </p:pic>
      <p:pic>
        <p:nvPicPr>
          <p:cNvPr id="6" name="Рисунок 5"/>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2310325" y="2070913"/>
            <a:ext cx="6480720" cy="4860540"/>
          </a:xfrm>
          <a:prstGeom prst="roundRect">
            <a:avLst/>
          </a:prstGeom>
        </p:spPr>
      </p:pic>
    </p:spTree>
    <p:extLst>
      <p:ext uri="{BB962C8B-B14F-4D97-AF65-F5344CB8AC3E}">
        <p14:creationId xmlns="" xmlns:p14="http://schemas.microsoft.com/office/powerpoint/2010/main" val="2305363500"/>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5032" y="23512"/>
            <a:ext cx="10369868" cy="2303968"/>
          </a:xfrm>
        </p:spPr>
        <p:txBody>
          <a:bodyPr>
            <a:normAutofit fontScale="90000"/>
          </a:bodyPr>
          <a:lstStyle/>
          <a:p>
            <a:r>
              <a:rPr lang="ru-RU" dirty="0" smtClean="0">
                <a:solidFill>
                  <a:srgbClr val="4F4E4E"/>
                </a:solidFill>
                <a:latin typeface="times new roman"/>
              </a:rPr>
              <a:t> </a:t>
            </a:r>
            <a:r>
              <a:rPr lang="ru-RU" sz="4400" b="1" dirty="0" smtClean="0">
                <a:solidFill>
                  <a:srgbClr val="C00000"/>
                </a:solidFill>
                <a:latin typeface="times new roman"/>
              </a:rPr>
              <a:t>Я хочу рассказать </a:t>
            </a:r>
            <a:r>
              <a:rPr lang="ru-RU" sz="4400" b="1" dirty="0">
                <a:solidFill>
                  <a:srgbClr val="C00000"/>
                </a:solidFill>
                <a:latin typeface="times new roman"/>
              </a:rPr>
              <a:t>вам, как в домашних условиях сделать безопасные ЭКО краски для </a:t>
            </a:r>
            <a:r>
              <a:rPr lang="ru-RU" sz="4400" b="1" dirty="0" smtClean="0">
                <a:solidFill>
                  <a:srgbClr val="C00000"/>
                </a:solidFill>
                <a:latin typeface="times new roman"/>
              </a:rPr>
              <a:t>самых маленьких детей.</a:t>
            </a:r>
            <a:endParaRPr lang="ru-RU" sz="4400" b="1" dirty="0">
              <a:solidFill>
                <a:srgbClr val="C00000"/>
              </a:solidFill>
            </a:endParaRPr>
          </a:p>
        </p:txBody>
      </p:sp>
      <p:pic>
        <p:nvPicPr>
          <p:cNvPr id="3" name="Рисунок 2"/>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4297379" y="2232298"/>
            <a:ext cx="3121792" cy="4679935"/>
          </a:xfrm>
          <a:prstGeom prst="rect">
            <a:avLst/>
          </a:prstGeom>
        </p:spPr>
      </p:pic>
      <p:pic>
        <p:nvPicPr>
          <p:cNvPr id="4" name="Рисунок 3"/>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1111623" y="2808362"/>
            <a:ext cx="2966939" cy="2825108"/>
          </a:xfrm>
          <a:prstGeom prst="rect">
            <a:avLst/>
          </a:prstGeom>
          <a:effectLst>
            <a:softEdge rad="63500"/>
          </a:effectLst>
        </p:spPr>
      </p:pic>
      <p:pic>
        <p:nvPicPr>
          <p:cNvPr id="5" name="Рисунок 4"/>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7705253" y="2817914"/>
            <a:ext cx="2873895" cy="2815556"/>
          </a:xfrm>
          <a:prstGeom prst="rect">
            <a:avLst/>
          </a:prstGeom>
          <a:effectLst>
            <a:softEdge rad="63500"/>
          </a:effectLst>
        </p:spPr>
      </p:pic>
    </p:spTree>
    <p:extLst>
      <p:ext uri="{BB962C8B-B14F-4D97-AF65-F5344CB8AC3E}">
        <p14:creationId xmlns="" xmlns:p14="http://schemas.microsoft.com/office/powerpoint/2010/main" val="829510028"/>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6104" y="288370"/>
            <a:ext cx="10369868" cy="4176176"/>
          </a:xfrm>
        </p:spPr>
        <p:txBody>
          <a:bodyPr>
            <a:normAutofit/>
          </a:bodyPr>
          <a:lstStyle/>
          <a:p>
            <a:r>
              <a:rPr lang="ru-RU" b="1" dirty="0" smtClean="0">
                <a:solidFill>
                  <a:srgbClr val="C00000"/>
                </a:solidFill>
              </a:rPr>
              <a:t>Актуальность:</a:t>
            </a:r>
            <a:br>
              <a:rPr lang="ru-RU" b="1" dirty="0" smtClean="0">
                <a:solidFill>
                  <a:srgbClr val="C00000"/>
                </a:solidFill>
              </a:rPr>
            </a:br>
            <a:r>
              <a:rPr lang="ru-RU" b="1" dirty="0" smtClean="0">
                <a:solidFill>
                  <a:srgbClr val="C00000"/>
                </a:solidFill>
              </a:rPr>
              <a:t>Мы с мамой увидели сказочные картины художницы Айрис Скотт. </a:t>
            </a:r>
            <a:br>
              <a:rPr lang="ru-RU" b="1" dirty="0" smtClean="0">
                <a:solidFill>
                  <a:srgbClr val="C00000"/>
                </a:solidFill>
              </a:rPr>
            </a:br>
            <a:r>
              <a:rPr lang="ru-RU" b="1" dirty="0" smtClean="0">
                <a:solidFill>
                  <a:srgbClr val="C00000"/>
                </a:solidFill>
              </a:rPr>
              <a:t/>
            </a:r>
            <a:br>
              <a:rPr lang="ru-RU" b="1" dirty="0" smtClean="0">
                <a:solidFill>
                  <a:srgbClr val="C00000"/>
                </a:solidFill>
              </a:rPr>
            </a:br>
            <a:endParaRPr lang="ru-RU" b="1" dirty="0">
              <a:solidFill>
                <a:srgbClr val="C00000"/>
              </a:solidFill>
            </a:endParaRPr>
          </a:p>
        </p:txBody>
      </p:sp>
      <p:pic>
        <p:nvPicPr>
          <p:cNvPr id="5" name="Рисунок 4"/>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rot="20713149">
            <a:off x="1285704" y="3142540"/>
            <a:ext cx="3145532" cy="3145532"/>
          </a:xfrm>
          <a:prstGeom prst="rect">
            <a:avLst/>
          </a:prstGeom>
        </p:spPr>
      </p:pic>
      <p:pic>
        <p:nvPicPr>
          <p:cNvPr id="6" name="Рисунок 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780439" y="2837251"/>
            <a:ext cx="2564773" cy="3847160"/>
          </a:xfrm>
          <a:prstGeom prst="rect">
            <a:avLst/>
          </a:prstGeom>
        </p:spPr>
      </p:pic>
      <p:pic>
        <p:nvPicPr>
          <p:cNvPr id="7" name="Рисунок 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rot="1301837">
            <a:off x="7701735" y="3417015"/>
            <a:ext cx="2870613" cy="2870613"/>
          </a:xfrm>
          <a:prstGeom prst="rect">
            <a:avLst/>
          </a:prstGeom>
        </p:spPr>
      </p:pic>
      <p:sp>
        <p:nvSpPr>
          <p:cNvPr id="8" name="Прямоугольник 7"/>
          <p:cNvSpPr/>
          <p:nvPr/>
        </p:nvSpPr>
        <p:spPr>
          <a:xfrm>
            <a:off x="680434" y="1080170"/>
            <a:ext cx="10764782" cy="2308324"/>
          </a:xfrm>
          <a:prstGeom prst="rect">
            <a:avLst/>
          </a:prstGeom>
        </p:spPr>
        <p:txBody>
          <a:bodyPr wrap="square">
            <a:spAutoFit/>
          </a:bodyPr>
          <a:lstStyle/>
          <a:p>
            <a:r>
              <a:rPr lang="ru-RU" sz="4800" b="1" dirty="0" smtClean="0">
                <a:solidFill>
                  <a:srgbClr val="C00000"/>
                </a:solidFill>
              </a:rPr>
              <a:t>Мне захотелось узнать </a:t>
            </a:r>
            <a:r>
              <a:rPr lang="ru-RU" sz="4800" b="1" dirty="0">
                <a:solidFill>
                  <a:srgbClr val="C00000"/>
                </a:solidFill>
              </a:rPr>
              <a:t>как рождается такая </a:t>
            </a:r>
            <a:r>
              <a:rPr lang="ru-RU" sz="4800" b="1" dirty="0" smtClean="0">
                <a:solidFill>
                  <a:srgbClr val="C00000"/>
                </a:solidFill>
              </a:rPr>
              <a:t>красота.</a:t>
            </a:r>
            <a:r>
              <a:rPr lang="ru-RU" sz="4800" b="1" dirty="0">
                <a:solidFill>
                  <a:srgbClr val="C00000"/>
                </a:solidFill>
              </a:rPr>
              <a:t/>
            </a:r>
            <a:br>
              <a:rPr lang="ru-RU" sz="4800" b="1" dirty="0">
                <a:solidFill>
                  <a:srgbClr val="C00000"/>
                </a:solidFill>
              </a:rPr>
            </a:br>
            <a:endParaRPr lang="ru-RU" sz="4800" b="1" dirty="0">
              <a:solidFill>
                <a:srgbClr val="C00000"/>
              </a:solidFill>
            </a:endParaRPr>
          </a:p>
        </p:txBody>
      </p:sp>
    </p:spTree>
    <p:extLst>
      <p:ext uri="{BB962C8B-B14F-4D97-AF65-F5344CB8AC3E}">
        <p14:creationId xmlns="" xmlns:p14="http://schemas.microsoft.com/office/powerpoint/2010/main" val="1180157832"/>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1937712" y="1800250"/>
            <a:ext cx="7646650" cy="4151039"/>
          </a:xfrm>
          <a:prstGeom prst="roundRect">
            <a:avLst/>
          </a:prstGeom>
        </p:spPr>
      </p:pic>
      <p:pic>
        <p:nvPicPr>
          <p:cNvPr id="4" name="Рисунок 3"/>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2019206" y="540052"/>
            <a:ext cx="7344816" cy="6888943"/>
          </a:xfrm>
          <a:prstGeom prst="roundRect">
            <a:avLst/>
          </a:prstGeom>
        </p:spPr>
      </p:pic>
      <p:pic>
        <p:nvPicPr>
          <p:cNvPr id="6" name="Рисунок 5"/>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1568411" y="516681"/>
            <a:ext cx="7848872" cy="6637524"/>
          </a:xfrm>
          <a:prstGeom prst="roundRect">
            <a:avLst/>
          </a:prstGeom>
        </p:spPr>
      </p:pic>
      <p:pic>
        <p:nvPicPr>
          <p:cNvPr id="7" name="Рисунок 6"/>
          <p:cNvPicPr>
            <a:picLocks noChangeAspect="1"/>
          </p:cNvPicPr>
          <p:nvPr/>
        </p:nvPicPr>
        <p:blipFill>
          <a:blip r:embed="rId5">
            <a:extLst>
              <a:ext uri="{28A0092B-C50C-407E-A947-70E740481C1C}">
                <a14:useLocalDpi xmlns="" xmlns:a14="http://schemas.microsoft.com/office/drawing/2010/main"/>
              </a:ext>
            </a:extLst>
          </a:blip>
          <a:stretch>
            <a:fillRect/>
          </a:stretch>
        </p:blipFill>
        <p:spPr>
          <a:xfrm>
            <a:off x="1568411" y="504743"/>
            <a:ext cx="8678440" cy="6903304"/>
          </a:xfrm>
          <a:prstGeom prst="roundRect">
            <a:avLst/>
          </a:prstGeom>
        </p:spPr>
      </p:pic>
      <p:sp>
        <p:nvSpPr>
          <p:cNvPr id="5" name="Прямоугольник 4"/>
          <p:cNvSpPr/>
          <p:nvPr/>
        </p:nvSpPr>
        <p:spPr>
          <a:xfrm>
            <a:off x="1019419" y="196484"/>
            <a:ext cx="2618602"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ru-RU" sz="2800" b="1" dirty="0" smtClean="0">
                <a:solidFill>
                  <a:srgbClr val="C00000"/>
                </a:solidFill>
              </a:rPr>
              <a:t>МАСТЕР КЛАСС </a:t>
            </a:r>
            <a:endParaRPr lang="ru-RU" sz="2800" b="1" dirty="0">
              <a:solidFill>
                <a:srgbClr val="C00000"/>
              </a:solidFill>
            </a:endParaRPr>
          </a:p>
        </p:txBody>
      </p:sp>
    </p:spTree>
    <p:extLst>
      <p:ext uri="{BB962C8B-B14F-4D97-AF65-F5344CB8AC3E}">
        <p14:creationId xmlns="" xmlns:p14="http://schemas.microsoft.com/office/powerpoint/2010/main" val="3858143061"/>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224533" y="705269"/>
            <a:ext cx="4320480" cy="34397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121077" y="648122"/>
            <a:ext cx="4126150" cy="3488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1533036" y="4294373"/>
            <a:ext cx="2583209" cy="2424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5309471" y="4063047"/>
            <a:ext cx="5317314" cy="28872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5889628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20479" y="288083"/>
            <a:ext cx="5112566" cy="6518708"/>
          </a:xfrm>
          <a:prstGeom prst="rect">
            <a:avLst/>
          </a:prstGeom>
        </p:spPr>
        <p:txBody>
          <a:bodyPr wrap="square">
            <a:spAutoFit/>
          </a:bodyPr>
          <a:lstStyle/>
          <a:p>
            <a:pPr>
              <a:lnSpc>
                <a:spcPct val="120000"/>
              </a:lnSpc>
              <a:spcAft>
                <a:spcPts val="0"/>
              </a:spcAft>
            </a:pPr>
            <a:r>
              <a:rPr lang="ru-RU" sz="2800" b="1" u="sng" dirty="0">
                <a:solidFill>
                  <a:srgbClr val="C00000"/>
                </a:solidFill>
                <a:latin typeface="Times New Roman"/>
                <a:ea typeface="Times New Roman"/>
                <a:cs typeface="Times New Roman"/>
              </a:rPr>
              <a:t>Рецепт пальчиковых красок.</a:t>
            </a:r>
            <a:endParaRPr lang="ru-RU" sz="2800" b="1" i="1" u="sng" dirty="0">
              <a:solidFill>
                <a:srgbClr val="C00000"/>
              </a:solidFill>
              <a:ea typeface="Times New Roman"/>
              <a:cs typeface="Times New Roman"/>
            </a:endParaRPr>
          </a:p>
          <a:p>
            <a:pPr>
              <a:lnSpc>
                <a:spcPct val="120000"/>
              </a:lnSpc>
              <a:spcAft>
                <a:spcPts val="0"/>
              </a:spcAft>
            </a:pPr>
            <a:r>
              <a:rPr lang="ru-RU" sz="3200" b="1" i="1" dirty="0">
                <a:solidFill>
                  <a:srgbClr val="C00000"/>
                </a:solidFill>
                <a:latin typeface="Times New Roman"/>
                <a:ea typeface="Times New Roman"/>
                <a:cs typeface="Times New Roman"/>
              </a:rPr>
              <a:t> </a:t>
            </a:r>
            <a:r>
              <a:rPr lang="ru-RU" sz="2400" b="1" i="1" dirty="0">
                <a:solidFill>
                  <a:srgbClr val="C00000"/>
                </a:solidFill>
                <a:latin typeface="Times New Roman"/>
                <a:ea typeface="Times New Roman"/>
                <a:cs typeface="Times New Roman"/>
              </a:rPr>
              <a:t>Для их приготовления  понадобится:</a:t>
            </a:r>
            <a:endParaRPr lang="ru-RU" sz="2400" b="1" i="1" dirty="0">
              <a:solidFill>
                <a:srgbClr val="C00000"/>
              </a:solidFill>
              <a:ea typeface="Times New Roman"/>
              <a:cs typeface="Times New Roman"/>
            </a:endParaRPr>
          </a:p>
          <a:p>
            <a:pPr>
              <a:lnSpc>
                <a:spcPct val="120000"/>
              </a:lnSpc>
              <a:spcAft>
                <a:spcPts val="0"/>
              </a:spcAft>
            </a:pPr>
            <a:r>
              <a:rPr lang="ru-RU" sz="2400" b="1" i="1" dirty="0">
                <a:solidFill>
                  <a:srgbClr val="C00000"/>
                </a:solidFill>
                <a:latin typeface="Times New Roman"/>
                <a:ea typeface="Times New Roman"/>
                <a:cs typeface="Times New Roman"/>
              </a:rPr>
              <a:t>1 стакан муки</a:t>
            </a:r>
            <a:endParaRPr lang="ru-RU" sz="2400" b="1" i="1" dirty="0">
              <a:solidFill>
                <a:srgbClr val="C00000"/>
              </a:solidFill>
              <a:ea typeface="Times New Roman"/>
              <a:cs typeface="Times New Roman"/>
            </a:endParaRPr>
          </a:p>
          <a:p>
            <a:pPr>
              <a:lnSpc>
                <a:spcPct val="120000"/>
              </a:lnSpc>
              <a:spcAft>
                <a:spcPts val="0"/>
              </a:spcAft>
            </a:pPr>
            <a:r>
              <a:rPr lang="ru-RU" sz="2400" b="1" i="1" dirty="0">
                <a:solidFill>
                  <a:srgbClr val="C00000"/>
                </a:solidFill>
                <a:latin typeface="Times New Roman"/>
                <a:ea typeface="Times New Roman"/>
                <a:cs typeface="Times New Roman"/>
              </a:rPr>
              <a:t>4 ст. ложек соли</a:t>
            </a:r>
            <a:endParaRPr lang="ru-RU" sz="2400" b="1" i="1" dirty="0">
              <a:solidFill>
                <a:srgbClr val="C00000"/>
              </a:solidFill>
              <a:ea typeface="Times New Roman"/>
              <a:cs typeface="Times New Roman"/>
            </a:endParaRPr>
          </a:p>
          <a:p>
            <a:pPr>
              <a:lnSpc>
                <a:spcPct val="120000"/>
              </a:lnSpc>
              <a:spcAft>
                <a:spcPts val="0"/>
              </a:spcAft>
            </a:pPr>
            <a:r>
              <a:rPr lang="ru-RU" sz="2400" b="1" i="1" dirty="0">
                <a:solidFill>
                  <a:srgbClr val="C00000"/>
                </a:solidFill>
                <a:latin typeface="Times New Roman"/>
                <a:ea typeface="Times New Roman"/>
                <a:cs typeface="Times New Roman"/>
              </a:rPr>
              <a:t>2 ст. ложки растительного масла</a:t>
            </a:r>
            <a:endParaRPr lang="ru-RU" sz="2400" b="1" i="1" dirty="0">
              <a:solidFill>
                <a:srgbClr val="C00000"/>
              </a:solidFill>
              <a:ea typeface="Times New Roman"/>
              <a:cs typeface="Times New Roman"/>
            </a:endParaRPr>
          </a:p>
          <a:p>
            <a:pPr>
              <a:lnSpc>
                <a:spcPct val="120000"/>
              </a:lnSpc>
              <a:spcAft>
                <a:spcPts val="0"/>
              </a:spcAft>
            </a:pPr>
            <a:r>
              <a:rPr lang="ru-RU" sz="2400" b="1" i="1" dirty="0">
                <a:solidFill>
                  <a:srgbClr val="C00000"/>
                </a:solidFill>
                <a:latin typeface="Times New Roman"/>
                <a:ea typeface="Times New Roman"/>
                <a:cs typeface="Times New Roman"/>
              </a:rPr>
              <a:t>пищевые красители</a:t>
            </a:r>
            <a:endParaRPr lang="ru-RU" sz="2400" b="1" i="1" dirty="0">
              <a:solidFill>
                <a:srgbClr val="C00000"/>
              </a:solidFill>
              <a:ea typeface="Times New Roman"/>
              <a:cs typeface="Times New Roman"/>
            </a:endParaRPr>
          </a:p>
          <a:p>
            <a:pPr>
              <a:lnSpc>
                <a:spcPct val="120000"/>
              </a:lnSpc>
              <a:spcAft>
                <a:spcPts val="0"/>
              </a:spcAft>
            </a:pPr>
            <a:r>
              <a:rPr lang="ru-RU" sz="2400" b="1" i="1" dirty="0" smtClean="0">
                <a:solidFill>
                  <a:srgbClr val="C00000"/>
                </a:solidFill>
                <a:latin typeface="Times New Roman"/>
                <a:ea typeface="Times New Roman"/>
                <a:cs typeface="Times New Roman"/>
              </a:rPr>
              <a:t>Вода</a:t>
            </a:r>
            <a:endParaRPr lang="ru-RU" sz="2800" b="1" i="1" dirty="0">
              <a:solidFill>
                <a:srgbClr val="C00000"/>
              </a:solidFill>
              <a:ea typeface="Times New Roman"/>
              <a:cs typeface="Times New Roman"/>
            </a:endParaRPr>
          </a:p>
          <a:p>
            <a:pPr>
              <a:lnSpc>
                <a:spcPct val="120000"/>
              </a:lnSpc>
              <a:spcAft>
                <a:spcPts val="0"/>
              </a:spcAft>
            </a:pPr>
            <a:r>
              <a:rPr lang="ru-RU" sz="2400" b="1" i="1" dirty="0">
                <a:solidFill>
                  <a:srgbClr val="432003"/>
                </a:solidFill>
                <a:latin typeface="Times New Roman"/>
                <a:ea typeface="Times New Roman"/>
                <a:cs typeface="Times New Roman"/>
              </a:rPr>
              <a:t>Смешать все компоненты блендером, чтобы </a:t>
            </a:r>
            <a:r>
              <a:rPr lang="ru-RU" sz="2400" b="1" i="1" dirty="0" smtClean="0">
                <a:solidFill>
                  <a:srgbClr val="432003"/>
                </a:solidFill>
                <a:latin typeface="Times New Roman"/>
                <a:ea typeface="Times New Roman"/>
                <a:cs typeface="Times New Roman"/>
              </a:rPr>
              <a:t>получилась</a:t>
            </a:r>
          </a:p>
          <a:p>
            <a:pPr>
              <a:lnSpc>
                <a:spcPct val="120000"/>
              </a:lnSpc>
              <a:spcAft>
                <a:spcPts val="0"/>
              </a:spcAft>
            </a:pPr>
            <a:r>
              <a:rPr lang="ru-RU" sz="2400" b="1" i="1" dirty="0" smtClean="0">
                <a:solidFill>
                  <a:srgbClr val="432003"/>
                </a:solidFill>
                <a:latin typeface="Times New Roman"/>
                <a:ea typeface="Times New Roman"/>
                <a:cs typeface="Times New Roman"/>
              </a:rPr>
              <a:t> </a:t>
            </a:r>
            <a:r>
              <a:rPr lang="ru-RU" sz="2400" b="1" i="1" dirty="0">
                <a:solidFill>
                  <a:srgbClr val="432003"/>
                </a:solidFill>
                <a:latin typeface="Times New Roman"/>
                <a:ea typeface="Times New Roman"/>
                <a:cs typeface="Times New Roman"/>
              </a:rPr>
              <a:t>смесь до консистенции сметаны. Для придания цвета использовать пищевые красители.  Пальчиковые краски готовы!</a:t>
            </a:r>
            <a:endParaRPr lang="ru-RU" sz="2400" b="1" i="1" dirty="0">
              <a:solidFill>
                <a:srgbClr val="432003"/>
              </a:solidFill>
              <a:ea typeface="Times New Roman"/>
              <a:cs typeface="Times New Roman"/>
            </a:endParaRPr>
          </a:p>
        </p:txBody>
      </p:sp>
      <p:pic>
        <p:nvPicPr>
          <p:cNvPr id="5" name="Рисунок 4"/>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7992678" y="3908300"/>
            <a:ext cx="2974140" cy="2513148"/>
          </a:xfrm>
          <a:prstGeom prst="rect">
            <a:avLst/>
          </a:prstGeom>
        </p:spPr>
      </p:pic>
      <p:pic>
        <p:nvPicPr>
          <p:cNvPr id="7" name="Рисунок 6" descr="C:\Users\Учитель\Desktop\Иванова\П\IMG-20190314-WA0000.jpg"/>
          <p:cNvPicPr/>
          <p:nvPr/>
        </p:nvPicPr>
        <p:blipFill>
          <a:blip r:embed="rId3"/>
          <a:srcRect/>
          <a:stretch>
            <a:fillRect/>
          </a:stretch>
        </p:blipFill>
        <p:spPr bwMode="auto">
          <a:xfrm>
            <a:off x="7618425" y="171426"/>
            <a:ext cx="2647957" cy="3071834"/>
          </a:xfrm>
          <a:prstGeom prst="rect">
            <a:avLst/>
          </a:prstGeom>
          <a:ln>
            <a:noFill/>
          </a:ln>
          <a:effectLst>
            <a:softEdge rad="112500"/>
          </a:effectLst>
        </p:spPr>
      </p:pic>
      <p:pic>
        <p:nvPicPr>
          <p:cNvPr id="6" name="Рисунок 5"/>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475285" y="3100384"/>
            <a:ext cx="5503799" cy="3727435"/>
          </a:xfrm>
          <a:prstGeom prst="roundRect">
            <a:avLst/>
          </a:prstGeom>
        </p:spPr>
      </p:pic>
      <p:pic>
        <p:nvPicPr>
          <p:cNvPr id="8" name="Рисунок 7"/>
          <p:cNvPicPr>
            <a:picLocks noChangeAspect="1"/>
          </p:cNvPicPr>
          <p:nvPr/>
        </p:nvPicPr>
        <p:blipFill>
          <a:blip r:embed="rId5">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5546723" y="4957772"/>
            <a:ext cx="2095500" cy="2476500"/>
          </a:xfrm>
          <a:prstGeom prst="rect">
            <a:avLst/>
          </a:prstGeom>
        </p:spPr>
      </p:pic>
      <p:pic>
        <p:nvPicPr>
          <p:cNvPr id="4" name="Рисунок 3"/>
          <p:cNvPicPr>
            <a:picLocks noChangeAspect="1"/>
          </p:cNvPicPr>
          <p:nvPr/>
        </p:nvPicPr>
        <p:blipFill>
          <a:blip r:embed="rId6">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4903781" y="3171822"/>
            <a:ext cx="2381250" cy="2381250"/>
          </a:xfrm>
          <a:prstGeom prst="rect">
            <a:avLst/>
          </a:prstGeom>
        </p:spPr>
      </p:pic>
    </p:spTree>
    <p:extLst>
      <p:ext uri="{BB962C8B-B14F-4D97-AF65-F5344CB8AC3E}">
        <p14:creationId xmlns="" xmlns:p14="http://schemas.microsoft.com/office/powerpoint/2010/main" val="369704801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4653" y="445013"/>
            <a:ext cx="8640960" cy="6264696"/>
          </a:xfrm>
        </p:spPr>
        <p:txBody>
          <a:bodyPr>
            <a:noAutofit/>
          </a:bodyPr>
          <a:lstStyle/>
          <a:p>
            <a:pPr algn="l"/>
            <a:r>
              <a:rPr lang="ru-RU" sz="2400" b="1" u="sng" dirty="0">
                <a:solidFill>
                  <a:srgbClr val="432003"/>
                </a:solidFill>
              </a:rPr>
              <a:t>Вкусные натуральные ингредиенты, которые  можно добавить в пальчиковые краски</a:t>
            </a:r>
            <a:r>
              <a:rPr lang="ru-RU" sz="2400" b="1" u="sng" dirty="0" smtClean="0">
                <a:solidFill>
                  <a:srgbClr val="432003"/>
                </a:solidFill>
              </a:rPr>
              <a:t>:</a:t>
            </a:r>
            <a:br>
              <a:rPr lang="ru-RU" sz="2400" b="1" u="sng" dirty="0" smtClean="0">
                <a:solidFill>
                  <a:srgbClr val="432003"/>
                </a:solidFill>
              </a:rPr>
            </a:br>
            <a:r>
              <a:rPr lang="ru-RU" sz="2400" b="1" u="sng" dirty="0">
                <a:solidFill>
                  <a:srgbClr val="432003"/>
                </a:solidFill>
              </a:rPr>
              <a:t/>
            </a:r>
            <a:br>
              <a:rPr lang="ru-RU" sz="2400" b="1" u="sng" dirty="0">
                <a:solidFill>
                  <a:srgbClr val="432003"/>
                </a:solidFill>
              </a:rPr>
            </a:br>
            <a:r>
              <a:rPr lang="ru-RU" sz="2400" b="1" dirty="0">
                <a:solidFill>
                  <a:srgbClr val="C00000"/>
                </a:solidFill>
              </a:rPr>
              <a:t>1. для розового цвета – сок свеклы</a:t>
            </a:r>
            <a:r>
              <a:rPr lang="ru-RU" sz="2400" b="1" dirty="0" smtClean="0">
                <a:solidFill>
                  <a:srgbClr val="C00000"/>
                </a:solidFill>
              </a:rPr>
              <a:t>;</a:t>
            </a:r>
            <a:r>
              <a:rPr lang="ru-RU" sz="2400" b="1" dirty="0">
                <a:solidFill>
                  <a:srgbClr val="C00000"/>
                </a:solidFill>
              </a:rPr>
              <a:t/>
            </a:r>
            <a:br>
              <a:rPr lang="ru-RU" sz="2400" b="1" dirty="0">
                <a:solidFill>
                  <a:srgbClr val="C00000"/>
                </a:solidFill>
              </a:rPr>
            </a:br>
            <a:r>
              <a:rPr lang="ru-RU" sz="2400" b="1" dirty="0">
                <a:solidFill>
                  <a:srgbClr val="C00000"/>
                </a:solidFill>
              </a:rPr>
              <a:t>2. для яркого оранжевого на выбор — морковь, апельсин или цедру мандарина;</a:t>
            </a:r>
            <a:br>
              <a:rPr lang="ru-RU" sz="2400" b="1" dirty="0">
                <a:solidFill>
                  <a:srgbClr val="C00000"/>
                </a:solidFill>
              </a:rPr>
            </a:br>
            <a:r>
              <a:rPr lang="ru-RU" sz="2400" b="1" dirty="0">
                <a:solidFill>
                  <a:srgbClr val="C00000"/>
                </a:solidFill>
              </a:rPr>
              <a:t>3. зеленый цвет можно получить с помощью укропа или шпината. Запарить зелень в кипятке, а потом процедить через марлю</a:t>
            </a:r>
            <a:r>
              <a:rPr lang="ru-RU" sz="2400" b="1" dirty="0" smtClean="0">
                <a:solidFill>
                  <a:srgbClr val="C00000"/>
                </a:solidFill>
              </a:rPr>
              <a:t>;</a:t>
            </a:r>
            <a:br>
              <a:rPr lang="ru-RU" sz="2400" b="1" dirty="0" smtClean="0">
                <a:solidFill>
                  <a:srgbClr val="C00000"/>
                </a:solidFill>
              </a:rPr>
            </a:br>
            <a:r>
              <a:rPr lang="ru-RU" sz="2400" b="1" dirty="0">
                <a:solidFill>
                  <a:srgbClr val="C00000"/>
                </a:solidFill>
              </a:rPr>
              <a:t/>
            </a:r>
            <a:br>
              <a:rPr lang="ru-RU" sz="2400" b="1" dirty="0">
                <a:solidFill>
                  <a:srgbClr val="C00000"/>
                </a:solidFill>
              </a:rPr>
            </a:br>
            <a:r>
              <a:rPr lang="ru-RU" sz="2400" b="1" dirty="0">
                <a:solidFill>
                  <a:srgbClr val="C00000"/>
                </a:solidFill>
              </a:rPr>
              <a:t>4. лиловый цвет дает черная смородина (лучше всего сорт «</a:t>
            </a:r>
            <a:r>
              <a:rPr lang="ru-RU" sz="2400" b="1" dirty="0" err="1">
                <a:solidFill>
                  <a:srgbClr val="C00000"/>
                </a:solidFill>
              </a:rPr>
              <a:t>барбариска</a:t>
            </a:r>
            <a:r>
              <a:rPr lang="ru-RU" sz="2400" b="1" dirty="0">
                <a:solidFill>
                  <a:srgbClr val="C00000"/>
                </a:solidFill>
              </a:rPr>
              <a:t>»);</a:t>
            </a:r>
            <a:br>
              <a:rPr lang="ru-RU" sz="2400" b="1" dirty="0">
                <a:solidFill>
                  <a:srgbClr val="C00000"/>
                </a:solidFill>
              </a:rPr>
            </a:br>
            <a:r>
              <a:rPr lang="ru-RU" sz="2400" b="1" dirty="0">
                <a:solidFill>
                  <a:srgbClr val="C00000"/>
                </a:solidFill>
              </a:rPr>
              <a:t>5. коричневый цвет  можно получить, добавив кофе или шоколад;</a:t>
            </a:r>
            <a:br>
              <a:rPr lang="ru-RU" sz="2400" b="1" dirty="0">
                <a:solidFill>
                  <a:srgbClr val="C00000"/>
                </a:solidFill>
              </a:rPr>
            </a:br>
            <a:r>
              <a:rPr lang="ru-RU" sz="2400" b="1" dirty="0">
                <a:solidFill>
                  <a:srgbClr val="C00000"/>
                </a:solidFill>
              </a:rPr>
              <a:t>6. для яркой желтизны – куркума;</a:t>
            </a:r>
            <a:br>
              <a:rPr lang="ru-RU" sz="2400" b="1" dirty="0">
                <a:solidFill>
                  <a:srgbClr val="C00000"/>
                </a:solidFill>
              </a:rPr>
            </a:br>
            <a:r>
              <a:rPr lang="ru-RU" sz="2400" b="1" dirty="0">
                <a:solidFill>
                  <a:srgbClr val="C00000"/>
                </a:solidFill>
              </a:rPr>
              <a:t>7. красный цвет можно получить из: клюквы, брусники, вишни, красной смородины, кизила, барбариса;</a:t>
            </a:r>
            <a:br>
              <a:rPr lang="ru-RU" sz="2400" b="1" dirty="0">
                <a:solidFill>
                  <a:srgbClr val="C00000"/>
                </a:solidFill>
              </a:rPr>
            </a:br>
            <a:r>
              <a:rPr lang="ru-RU" sz="2400" b="1" dirty="0">
                <a:solidFill>
                  <a:srgbClr val="C00000"/>
                </a:solidFill>
              </a:rPr>
              <a:t>8. малиновый цвет даст  малина. </a:t>
            </a:r>
          </a:p>
        </p:txBody>
      </p:sp>
      <p:pic>
        <p:nvPicPr>
          <p:cNvPr id="3" name="Рисунок 2"/>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360437" y="0"/>
            <a:ext cx="2336373" cy="2232298"/>
          </a:xfrm>
          <a:prstGeom prst="rect">
            <a:avLst/>
          </a:prstGeom>
        </p:spPr>
      </p:pic>
      <p:pic>
        <p:nvPicPr>
          <p:cNvPr id="4" name="Рисунок 3"/>
          <p:cNvPicPr>
            <a:picLocks noChangeAspect="1"/>
          </p:cNvPicPr>
          <p:nvPr/>
        </p:nvPicPr>
        <p:blipFill>
          <a:blip r:embed="rId3" cstate="email">
            <a:clrChange>
              <a:clrFrom>
                <a:srgbClr val="FDFEFF"/>
              </a:clrFrom>
              <a:clrTo>
                <a:srgbClr val="FDFEFF">
                  <a:alpha val="0"/>
                </a:srgbClr>
              </a:clrTo>
            </a:clrChange>
            <a:extLst>
              <a:ext uri="{28A0092B-C50C-407E-A947-70E740481C1C}">
                <a14:useLocalDpi xmlns="" xmlns:a14="http://schemas.microsoft.com/office/drawing/2010/main"/>
              </a:ext>
            </a:extLst>
          </a:blip>
          <a:stretch>
            <a:fillRect/>
          </a:stretch>
        </p:blipFill>
        <p:spPr>
          <a:xfrm>
            <a:off x="8209309" y="720129"/>
            <a:ext cx="1165345" cy="1165345"/>
          </a:xfrm>
          <a:prstGeom prst="rect">
            <a:avLst/>
          </a:prstGeom>
        </p:spPr>
      </p:pic>
      <p:pic>
        <p:nvPicPr>
          <p:cNvPr id="5" name="Рисунок 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4210731" y="2880370"/>
            <a:ext cx="1543616" cy="1543616"/>
          </a:xfrm>
          <a:prstGeom prst="rect">
            <a:avLst/>
          </a:prstGeom>
        </p:spPr>
      </p:pic>
      <p:pic>
        <p:nvPicPr>
          <p:cNvPr id="6" name="Рисунок 5"/>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434024" y="3252367"/>
            <a:ext cx="2007162" cy="1724185"/>
          </a:xfrm>
          <a:prstGeom prst="rect">
            <a:avLst/>
          </a:prstGeom>
        </p:spPr>
      </p:pic>
      <p:pic>
        <p:nvPicPr>
          <p:cNvPr id="7" name="Рисунок 6"/>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9833844" y="4626550"/>
            <a:ext cx="1107910" cy="1036278"/>
          </a:xfrm>
          <a:prstGeom prst="rect">
            <a:avLst/>
          </a:prstGeom>
        </p:spPr>
      </p:pic>
      <p:pic>
        <p:nvPicPr>
          <p:cNvPr id="8" name="Рисунок 7"/>
          <p:cNvPicPr>
            <a:picLocks noChangeAspect="1"/>
          </p:cNvPicPr>
          <p:nvPr/>
        </p:nvPicPr>
        <p:blipFill>
          <a:blip r:embed="rId7" cstate="email">
            <a:clrChange>
              <a:clrFrom>
                <a:srgbClr val="FEFEFE"/>
              </a:clrFrom>
              <a:clrTo>
                <a:srgbClr val="FEFEFE">
                  <a:alpha val="0"/>
                </a:srgbClr>
              </a:clrTo>
            </a:clrChange>
            <a:extLst>
              <a:ext uri="{28A0092B-C50C-407E-A947-70E740481C1C}">
                <a14:useLocalDpi xmlns="" xmlns:a14="http://schemas.microsoft.com/office/drawing/2010/main"/>
              </a:ext>
            </a:extLst>
          </a:blip>
          <a:stretch>
            <a:fillRect/>
          </a:stretch>
        </p:blipFill>
        <p:spPr>
          <a:xfrm>
            <a:off x="7345213" y="4976552"/>
            <a:ext cx="1194708" cy="857535"/>
          </a:xfrm>
          <a:prstGeom prst="rect">
            <a:avLst/>
          </a:prstGeom>
        </p:spPr>
      </p:pic>
      <p:pic>
        <p:nvPicPr>
          <p:cNvPr id="9" name="Рисунок 8"/>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360437" y="5238719"/>
            <a:ext cx="1891203" cy="1554990"/>
          </a:xfrm>
          <a:prstGeom prst="rect">
            <a:avLst/>
          </a:prstGeom>
        </p:spPr>
      </p:pic>
      <p:pic>
        <p:nvPicPr>
          <p:cNvPr id="10" name="Рисунок 9"/>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9108810" y="5952269"/>
            <a:ext cx="1450067" cy="1242014"/>
          </a:xfrm>
          <a:prstGeom prst="rect">
            <a:avLst/>
          </a:prstGeom>
        </p:spPr>
      </p:pic>
    </p:spTree>
    <p:extLst>
      <p:ext uri="{BB962C8B-B14F-4D97-AF65-F5344CB8AC3E}">
        <p14:creationId xmlns="" xmlns:p14="http://schemas.microsoft.com/office/powerpoint/2010/main" val="2465793972"/>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4493" y="1152178"/>
            <a:ext cx="10369868" cy="4032448"/>
          </a:xfrm>
        </p:spPr>
        <p:txBody>
          <a:bodyPr>
            <a:normAutofit fontScale="90000"/>
          </a:bodyPr>
          <a:lstStyle/>
          <a:p>
            <a:r>
              <a:rPr lang="ru-RU" b="1" dirty="0" smtClean="0">
                <a:solidFill>
                  <a:srgbClr val="C00000"/>
                </a:solidFill>
              </a:rPr>
              <a:t>Вывод: занятие рисованием в стиле пальчиковой живописи способствуют развитию художественных способностей у человека, воображения, пробуждают интерес к творчеству, улучшают настроение.</a:t>
            </a:r>
            <a:endParaRPr lang="ru-RU" b="1" dirty="0">
              <a:solidFill>
                <a:srgbClr val="C00000"/>
              </a:solidFill>
            </a:endParaRPr>
          </a:p>
        </p:txBody>
      </p:sp>
    </p:spTree>
    <p:extLst>
      <p:ext uri="{BB962C8B-B14F-4D97-AF65-F5344CB8AC3E}">
        <p14:creationId xmlns="" xmlns:p14="http://schemas.microsoft.com/office/powerpoint/2010/main" val="1408937643"/>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4493" y="1152178"/>
            <a:ext cx="10369868" cy="4032448"/>
          </a:xfrm>
        </p:spPr>
        <p:txBody>
          <a:bodyPr>
            <a:normAutofit fontScale="90000"/>
          </a:bodyPr>
          <a:lstStyle/>
          <a:p>
            <a:r>
              <a:rPr lang="ru-RU" b="1" dirty="0">
                <a:solidFill>
                  <a:srgbClr val="C00000"/>
                </a:solidFill>
              </a:rPr>
              <a:t>Очень забавно и весело рисовать таким способом. Получаются интересные рисунки и их легко рисовать. Однако, чтобы сменить цвет, руки необходимо каждый раз мыть. Неудобно, особенно в школе. А в общем, очень весело! Мне понравилось.</a:t>
            </a:r>
          </a:p>
        </p:txBody>
      </p:sp>
    </p:spTree>
    <p:extLst>
      <p:ext uri="{BB962C8B-B14F-4D97-AF65-F5344CB8AC3E}">
        <p14:creationId xmlns="" xmlns:p14="http://schemas.microsoft.com/office/powerpoint/2010/main" val="1408937643"/>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104" y="288370"/>
            <a:ext cx="10369868" cy="431760"/>
          </a:xfrm>
        </p:spPr>
        <p:txBody>
          <a:bodyPr>
            <a:normAutofit fontScale="90000"/>
          </a:bodyPr>
          <a:lstStyle/>
          <a:p>
            <a:r>
              <a:rPr lang="ru-RU" dirty="0" smtClean="0">
                <a:solidFill>
                  <a:srgbClr val="FF0000"/>
                </a:solidFill>
              </a:rPr>
              <a:t>источники</a:t>
            </a:r>
            <a:endParaRPr lang="ru-RU" dirty="0">
              <a:solidFill>
                <a:srgbClr val="FF0000"/>
              </a:solidFill>
            </a:endParaRPr>
          </a:p>
        </p:txBody>
      </p:sp>
      <p:sp>
        <p:nvSpPr>
          <p:cNvPr id="3" name="Объект 2"/>
          <p:cNvSpPr>
            <a:spLocks noGrp="1"/>
          </p:cNvSpPr>
          <p:nvPr>
            <p:ph idx="1"/>
          </p:nvPr>
        </p:nvSpPr>
        <p:spPr>
          <a:xfrm>
            <a:off x="576104" y="864147"/>
            <a:ext cx="10369868" cy="5568326"/>
          </a:xfrm>
        </p:spPr>
        <p:txBody>
          <a:bodyPr>
            <a:normAutofit fontScale="70000" lnSpcReduction="20000"/>
          </a:bodyPr>
          <a:lstStyle/>
          <a:p>
            <a:r>
              <a:rPr lang="en-US" sz="1200" dirty="0">
                <a:hlinkClick r:id="rId2"/>
              </a:rPr>
              <a:t>https://</a:t>
            </a:r>
            <a:r>
              <a:rPr lang="en-US" sz="1200" dirty="0" smtClean="0">
                <a:hlinkClick r:id="rId2"/>
              </a:rPr>
              <a:t>img-fotki.yandex.ru/get/120031/200418627.17f/0_17c699_903ad7ff_M.png</a:t>
            </a:r>
            <a:r>
              <a:rPr lang="ru-RU" sz="1200" dirty="0" smtClean="0">
                <a:hlinkClick r:id="rId2"/>
              </a:rPr>
              <a:t>  фон</a:t>
            </a:r>
          </a:p>
          <a:p>
            <a:r>
              <a:rPr lang="en-US" sz="1200" dirty="0" smtClean="0">
                <a:hlinkClick r:id="rId2"/>
              </a:rPr>
              <a:t>http</a:t>
            </a:r>
            <a:r>
              <a:rPr lang="en-US" sz="1200" dirty="0">
                <a:hlinkClick r:id="rId2"/>
              </a:rPr>
              <a:t>://</a:t>
            </a:r>
            <a:r>
              <a:rPr lang="en-US" sz="1200" dirty="0" smtClean="0">
                <a:hlinkClick r:id="rId2"/>
              </a:rPr>
              <a:t>img-fotki.yandex.ru/get/6604/16969765.37/0_6860e_eaaffea9_M.png</a:t>
            </a:r>
            <a:r>
              <a:rPr lang="ru-RU" sz="1200" dirty="0" smtClean="0"/>
              <a:t>  ладошки с радугой</a:t>
            </a:r>
          </a:p>
          <a:p>
            <a:r>
              <a:rPr lang="en-US" sz="1200" dirty="0">
                <a:hlinkClick r:id="rId3"/>
              </a:rPr>
              <a:t>https://</a:t>
            </a:r>
            <a:r>
              <a:rPr lang="en-US" sz="1200" dirty="0" smtClean="0">
                <a:hlinkClick r:id="rId3"/>
              </a:rPr>
              <a:t>img-fotki.yandex.ru/get/52085/200418627.17f/0_17c67b_61339e89_M.png</a:t>
            </a:r>
            <a:r>
              <a:rPr lang="ru-RU" sz="1200" dirty="0" smtClean="0"/>
              <a:t> </a:t>
            </a:r>
          </a:p>
          <a:p>
            <a:r>
              <a:rPr lang="en-US" sz="1200" dirty="0">
                <a:hlinkClick r:id="rId4"/>
              </a:rPr>
              <a:t>https://</a:t>
            </a:r>
            <a:r>
              <a:rPr lang="en-US" sz="1200" dirty="0" smtClean="0">
                <a:hlinkClick r:id="rId4"/>
              </a:rPr>
              <a:t>img-fotki.yandex.ru/get/109111/200418627.17f/0_17c692_cea8b90d_M.png</a:t>
            </a:r>
            <a:r>
              <a:rPr lang="ru-RU" sz="1200" dirty="0" smtClean="0"/>
              <a:t> </a:t>
            </a:r>
          </a:p>
          <a:p>
            <a:r>
              <a:rPr lang="en-US" sz="1200" dirty="0">
                <a:hlinkClick r:id="rId5"/>
              </a:rPr>
              <a:t>https://</a:t>
            </a:r>
            <a:r>
              <a:rPr lang="en-US" sz="1200" dirty="0" smtClean="0">
                <a:hlinkClick r:id="rId5"/>
              </a:rPr>
              <a:t>img-fotki.yandex.ru/get/118528/200418627.17e/0_17c665_a3149bdc_M.png</a:t>
            </a:r>
            <a:endParaRPr lang="ru-RU" sz="1200" dirty="0" smtClean="0"/>
          </a:p>
          <a:p>
            <a:r>
              <a:rPr lang="en-US" sz="1200" dirty="0">
                <a:hlinkClick r:id="rId6"/>
              </a:rPr>
              <a:t>http://</a:t>
            </a:r>
            <a:r>
              <a:rPr lang="en-US" sz="1200" dirty="0" smtClean="0">
                <a:hlinkClick r:id="rId6"/>
              </a:rPr>
              <a:t>static.culturologia.ru/files/u1866/Fingerpainting_Iris_Scott_01.jpg</a:t>
            </a:r>
            <a:endParaRPr lang="ru-RU" sz="1200" dirty="0" smtClean="0"/>
          </a:p>
          <a:p>
            <a:r>
              <a:rPr lang="en-US" sz="1200" dirty="0">
                <a:hlinkClick r:id="rId7"/>
              </a:rPr>
              <a:t>http://</a:t>
            </a:r>
            <a:r>
              <a:rPr lang="en-US" sz="1200" dirty="0" smtClean="0">
                <a:hlinkClick r:id="rId7"/>
              </a:rPr>
              <a:t>static.culturologia.ru/files/u1866/Fingerpainting_Iris_Scott_02.jpg</a:t>
            </a:r>
            <a:endParaRPr lang="ru-RU" sz="1200" dirty="0" smtClean="0"/>
          </a:p>
          <a:p>
            <a:r>
              <a:rPr lang="en-US" sz="1200" dirty="0">
                <a:hlinkClick r:id="rId8"/>
              </a:rPr>
              <a:t>http://</a:t>
            </a:r>
            <a:r>
              <a:rPr lang="en-US" sz="1200" dirty="0" smtClean="0">
                <a:hlinkClick r:id="rId8"/>
              </a:rPr>
              <a:t>www.gogetnews.info/uploads/posts/2016-03/thumbs/1458119929_cart2.jpg</a:t>
            </a:r>
            <a:endParaRPr lang="ru-RU" sz="1200" dirty="0" smtClean="0"/>
          </a:p>
          <a:p>
            <a:r>
              <a:rPr lang="en-US" sz="1200" dirty="0">
                <a:hlinkClick r:id="rId9"/>
              </a:rPr>
              <a:t>http://</a:t>
            </a:r>
            <a:r>
              <a:rPr lang="en-US" sz="1200" dirty="0" smtClean="0">
                <a:hlinkClick r:id="rId9"/>
              </a:rPr>
              <a:t>www.gogetnews.info/uploads/posts/2016-03/thumbs/1458119884_cart4.jpg</a:t>
            </a:r>
            <a:endParaRPr lang="ru-RU" sz="1200" dirty="0" smtClean="0"/>
          </a:p>
          <a:p>
            <a:r>
              <a:rPr lang="en-US" sz="1200" dirty="0">
                <a:hlinkClick r:id="rId10"/>
              </a:rPr>
              <a:t>http://</a:t>
            </a:r>
            <a:r>
              <a:rPr lang="en-US" sz="1200" dirty="0" smtClean="0">
                <a:hlinkClick r:id="rId10"/>
              </a:rPr>
              <a:t>www.gogetnews.info/uploads/posts/2016-03/thumbs/1458119912_cart8.jpg</a:t>
            </a:r>
            <a:endParaRPr lang="ru-RU" sz="1200" dirty="0" smtClean="0"/>
          </a:p>
          <a:p>
            <a:r>
              <a:rPr lang="en-US" sz="1200" dirty="0">
                <a:hlinkClick r:id="rId11"/>
              </a:rPr>
              <a:t>http://</a:t>
            </a:r>
            <a:r>
              <a:rPr lang="en-US" sz="1200" dirty="0" smtClean="0">
                <a:hlinkClick r:id="rId11"/>
              </a:rPr>
              <a:t>www.gogetnews.info/uploads/posts/2016-03/thumbs/1458119910_cart1.jpg</a:t>
            </a:r>
            <a:endParaRPr lang="ru-RU" sz="1200" dirty="0" smtClean="0"/>
          </a:p>
          <a:p>
            <a:r>
              <a:rPr lang="en-US" sz="1200" dirty="0">
                <a:hlinkClick r:id="rId12"/>
              </a:rPr>
              <a:t>http://</a:t>
            </a:r>
            <a:r>
              <a:rPr lang="en-US" sz="1200" dirty="0" smtClean="0">
                <a:hlinkClick r:id="rId12"/>
              </a:rPr>
              <a:t>kira-scrap.ru/KATALOG/RAZNOE/1/0_8d1a6_fd7f58d_M.png</a:t>
            </a:r>
            <a:endParaRPr lang="ru-RU" sz="1200" dirty="0" smtClean="0"/>
          </a:p>
          <a:p>
            <a:r>
              <a:rPr lang="en-US" sz="1200" dirty="0">
                <a:hlinkClick r:id="rId13"/>
              </a:rPr>
              <a:t>http://</a:t>
            </a:r>
            <a:r>
              <a:rPr lang="en-US" sz="1200" dirty="0" smtClean="0">
                <a:hlinkClick r:id="rId13"/>
              </a:rPr>
              <a:t>img-fotki.yandex.ru/get/9262/16969765.206/0_8d1c7_b1f760d2_M.png</a:t>
            </a:r>
            <a:endParaRPr lang="ru-RU" sz="1200" dirty="0" smtClean="0"/>
          </a:p>
          <a:p>
            <a:r>
              <a:rPr lang="en-US" sz="1200" dirty="0">
                <a:hlinkClick r:id="rId14"/>
              </a:rPr>
              <a:t>https://</a:t>
            </a:r>
            <a:r>
              <a:rPr lang="en-US" sz="1200" dirty="0" smtClean="0">
                <a:hlinkClick r:id="rId14"/>
              </a:rPr>
              <a:t>encrypted-tbn0.gstatic.com/images?q=tbn:ANd9GcQMb1UuxXTEywra9V2o_fH66Nby1u4D6-z-5YwcdM1GOesU8jbx</a:t>
            </a:r>
            <a:endParaRPr lang="ru-RU" sz="1200" dirty="0" smtClean="0"/>
          </a:p>
          <a:p>
            <a:r>
              <a:rPr lang="en-US" sz="1200" dirty="0">
                <a:hlinkClick r:id="rId15"/>
              </a:rPr>
              <a:t>https://</a:t>
            </a:r>
            <a:r>
              <a:rPr lang="en-US" sz="1200" dirty="0" smtClean="0">
                <a:hlinkClick r:id="rId15"/>
              </a:rPr>
              <a:t>img-fotki.yandex.ru/get/57985/200418627.17f/0_17c691_3b2f2da_M.png</a:t>
            </a:r>
            <a:endParaRPr lang="ru-RU" sz="1200" dirty="0" smtClean="0"/>
          </a:p>
          <a:p>
            <a:r>
              <a:rPr lang="en-US" sz="1200" dirty="0">
                <a:hlinkClick r:id="rId16"/>
              </a:rPr>
              <a:t>https://</a:t>
            </a:r>
            <a:r>
              <a:rPr lang="en-US" sz="1200" dirty="0" smtClean="0">
                <a:hlinkClick r:id="rId16"/>
              </a:rPr>
              <a:t>azbyka.ru/deti/pal-chikovy-e-kraski-uchimsya-risovat</a:t>
            </a:r>
            <a:endParaRPr lang="ru-RU" sz="1200" dirty="0" smtClean="0"/>
          </a:p>
          <a:p>
            <a:r>
              <a:rPr lang="en-US" sz="1200" dirty="0">
                <a:hlinkClick r:id="rId17"/>
              </a:rPr>
              <a:t>http://</a:t>
            </a:r>
            <a:r>
              <a:rPr lang="en-US" sz="1200" dirty="0" smtClean="0">
                <a:hlinkClick r:id="rId17"/>
              </a:rPr>
              <a:t>www.vse-dlya-detey.ru/images/rebenok-risuet-kraskami.jpg</a:t>
            </a:r>
            <a:endParaRPr lang="ru-RU" sz="1200" dirty="0" smtClean="0"/>
          </a:p>
          <a:p>
            <a:r>
              <a:rPr lang="en-US" sz="1200" dirty="0">
                <a:hlinkClick r:id="rId18"/>
              </a:rPr>
              <a:t>http://</a:t>
            </a:r>
            <a:r>
              <a:rPr lang="en-US" sz="1200" dirty="0" smtClean="0">
                <a:hlinkClick r:id="rId18"/>
              </a:rPr>
              <a:t>findfood.ru/attaches/product/muka/kedrovaja-muka.jpg</a:t>
            </a:r>
            <a:endParaRPr lang="ru-RU" sz="1200" dirty="0" smtClean="0"/>
          </a:p>
          <a:p>
            <a:r>
              <a:rPr lang="en-US" sz="1200" dirty="0">
                <a:hlinkClick r:id="rId19"/>
              </a:rPr>
              <a:t>http://</a:t>
            </a:r>
            <a:r>
              <a:rPr lang="en-US" sz="1200" dirty="0" smtClean="0">
                <a:hlinkClick r:id="rId19"/>
              </a:rPr>
              <a:t>xcook.info/sites/default/files/products/12/opisanie.jpg</a:t>
            </a:r>
            <a:endParaRPr lang="ru-RU" sz="1200" dirty="0" smtClean="0"/>
          </a:p>
          <a:p>
            <a:r>
              <a:rPr lang="en-US" sz="1200" dirty="0">
                <a:hlinkClick r:id="rId20"/>
              </a:rPr>
              <a:t>http://</a:t>
            </a:r>
            <a:r>
              <a:rPr lang="en-US" sz="1200" dirty="0" smtClean="0">
                <a:hlinkClick r:id="rId20"/>
              </a:rPr>
              <a:t>tutknow.ru/uploads/posts/2013-05/1368722414_kaloriynost-podsolnechnogo-masla.jpg</a:t>
            </a:r>
            <a:endParaRPr lang="ru-RU" sz="1200" dirty="0" smtClean="0"/>
          </a:p>
          <a:p>
            <a:r>
              <a:rPr lang="en-US" sz="1200" dirty="0">
                <a:hlinkClick r:id="rId21"/>
              </a:rPr>
              <a:t>http://prokalorijnost.ru/wp-content/uploads/2015/11/%D0%91%D0%B5%D0%B7-%</a:t>
            </a:r>
            <a:r>
              <a:rPr lang="en-US" sz="1200" dirty="0" smtClean="0">
                <a:hlinkClick r:id="rId21"/>
              </a:rPr>
              <a:t>D0%B8%D0%BC%D0%B5%D0%BD%D0%B8-2.jpg</a:t>
            </a:r>
            <a:r>
              <a:rPr lang="ru-RU" sz="1200" dirty="0" smtClean="0"/>
              <a:t> </a:t>
            </a:r>
          </a:p>
          <a:p>
            <a:r>
              <a:rPr lang="en-US" sz="1200" dirty="0">
                <a:hlinkClick r:id="rId22"/>
              </a:rPr>
              <a:t>http://</a:t>
            </a:r>
            <a:r>
              <a:rPr lang="en-US" sz="1200" dirty="0" smtClean="0">
                <a:hlinkClick r:id="rId22"/>
              </a:rPr>
              <a:t>ic.pics.livejournal.com/elenagluschenko/29614240/479650/479650_original.jpg</a:t>
            </a:r>
            <a:r>
              <a:rPr lang="ru-RU" sz="1200" dirty="0" smtClean="0"/>
              <a:t> </a:t>
            </a:r>
          </a:p>
          <a:p>
            <a:r>
              <a:rPr lang="en-US" sz="1200" dirty="0">
                <a:hlinkClick r:id="rId23"/>
              </a:rPr>
              <a:t>http://</a:t>
            </a:r>
            <a:r>
              <a:rPr lang="en-US" sz="1200" dirty="0" smtClean="0">
                <a:hlinkClick r:id="rId23"/>
              </a:rPr>
              <a:t>ic.pics.livejournal.com/elenagluschenko/29614240/479913/479913_original.jpg</a:t>
            </a:r>
            <a:endParaRPr lang="ru-RU" sz="1200" dirty="0" smtClean="0"/>
          </a:p>
          <a:p>
            <a:r>
              <a:rPr lang="en-US" sz="1200" dirty="0">
                <a:hlinkClick r:id="rId24"/>
              </a:rPr>
              <a:t>http://</a:t>
            </a:r>
            <a:r>
              <a:rPr lang="en-US" sz="1200" dirty="0" smtClean="0">
                <a:hlinkClick r:id="rId24"/>
              </a:rPr>
              <a:t>finoak.com/files/articles/finger-painting.jpg</a:t>
            </a:r>
            <a:r>
              <a:rPr lang="ru-RU" sz="1200" dirty="0" smtClean="0"/>
              <a:t> </a:t>
            </a:r>
          </a:p>
          <a:p>
            <a:r>
              <a:rPr lang="en-US" sz="1200" dirty="0">
                <a:hlinkClick r:id="rId25"/>
              </a:rPr>
              <a:t>http://</a:t>
            </a:r>
            <a:r>
              <a:rPr lang="en-US" sz="1200" dirty="0" smtClean="0">
                <a:hlinkClick r:id="rId25"/>
              </a:rPr>
              <a:t>printonic.ru/uploads/images/2016/03/26/img_56f6916a4598b.jpg</a:t>
            </a:r>
            <a:endParaRPr lang="ru-RU" sz="1200" dirty="0" smtClean="0"/>
          </a:p>
          <a:p>
            <a:r>
              <a:rPr lang="en-US" sz="1200" dirty="0">
                <a:hlinkClick r:id="rId26"/>
              </a:rPr>
              <a:t>https://avt-18.foto.mail.ru/mail/veselyy-mandarin/_avatar180</a:t>
            </a:r>
            <a:r>
              <a:rPr lang="en-US" sz="1200" dirty="0" smtClean="0"/>
              <a:t>?</a:t>
            </a:r>
            <a:r>
              <a:rPr lang="ru-RU" sz="1200" dirty="0" smtClean="0"/>
              <a:t>   </a:t>
            </a:r>
          </a:p>
          <a:p>
            <a:r>
              <a:rPr lang="en-US" sz="1200" dirty="0">
                <a:hlinkClick r:id="rId27"/>
              </a:rPr>
              <a:t>http://www.positive-market.ru/-/</a:t>
            </a:r>
            <a:r>
              <a:rPr lang="en-US" sz="1200" dirty="0" smtClean="0">
                <a:hlinkClick r:id="rId27"/>
              </a:rPr>
              <a:t>f/store/offers/1000x1000q80s/0z6umzawuq1pkp8e.jpg</a:t>
            </a:r>
            <a:endParaRPr lang="ru-RU" sz="1200" dirty="0" smtClean="0"/>
          </a:p>
          <a:p>
            <a:r>
              <a:rPr lang="en-US" sz="1200" dirty="0">
                <a:hlinkClick r:id="rId28"/>
              </a:rPr>
              <a:t>http://</a:t>
            </a:r>
            <a:r>
              <a:rPr lang="en-US" sz="1200" dirty="0" smtClean="0">
                <a:hlinkClick r:id="rId28"/>
              </a:rPr>
              <a:t>chudesalegko.ru/wp-content/uploads/2013/07/smorodina_chernaya.jpg</a:t>
            </a:r>
            <a:r>
              <a:rPr lang="ru-RU" sz="1200" dirty="0" smtClean="0"/>
              <a:t> </a:t>
            </a:r>
          </a:p>
          <a:p>
            <a:r>
              <a:rPr lang="en-US" sz="1200" dirty="0">
                <a:hlinkClick r:id="rId29"/>
              </a:rPr>
              <a:t>https://encrypted-tbn2.gstatic.com/images?q=tbn:ANd9GcTUAP-y_-</a:t>
            </a:r>
            <a:r>
              <a:rPr lang="en-US" sz="1200" dirty="0" smtClean="0">
                <a:hlinkClick r:id="rId29"/>
              </a:rPr>
              <a:t>yDphP6fwEPm7p9SangGlxXPJ47neUkO7vHhXHAHQla</a:t>
            </a:r>
            <a:endParaRPr lang="ru-RU" sz="1200" dirty="0" smtClean="0"/>
          </a:p>
          <a:p>
            <a:r>
              <a:rPr lang="en-US" sz="1200" dirty="0">
                <a:hlinkClick r:id="rId30"/>
              </a:rPr>
              <a:t>http://</a:t>
            </a:r>
            <a:r>
              <a:rPr lang="en-US" sz="1200" dirty="0" smtClean="0">
                <a:hlinkClick r:id="rId30"/>
              </a:rPr>
              <a:t>priroda-znaet.ru/wp-content/uploads/2015/04/zolotzja_prjanost.jpg</a:t>
            </a:r>
            <a:endParaRPr lang="ru-RU" sz="1200" dirty="0" smtClean="0"/>
          </a:p>
          <a:p>
            <a:r>
              <a:rPr lang="en-US" sz="1200" dirty="0">
                <a:hlinkClick r:id="rId31"/>
              </a:rPr>
              <a:t>http://</a:t>
            </a:r>
            <a:r>
              <a:rPr lang="en-US" sz="1200" dirty="0" smtClean="0">
                <a:hlinkClick r:id="rId31"/>
              </a:rPr>
              <a:t>www.likefoods.ru/wp-content/uploads/2012/07/klukva.jpg</a:t>
            </a:r>
            <a:endParaRPr lang="ru-RU" sz="1200" dirty="0" smtClean="0"/>
          </a:p>
          <a:p>
            <a:r>
              <a:rPr lang="en-US" sz="1200" dirty="0">
                <a:hlinkClick r:id="rId32"/>
              </a:rPr>
              <a:t>http://</a:t>
            </a:r>
            <a:r>
              <a:rPr lang="en-US" sz="1200" dirty="0" smtClean="0">
                <a:hlinkClick r:id="rId32"/>
              </a:rPr>
              <a:t>ogorodsadovod.com/sites/default/files/u79/2015/07/malini_3.jpg</a:t>
            </a:r>
            <a:endParaRPr lang="ru-RU" sz="1200" dirty="0" smtClean="0"/>
          </a:p>
          <a:p>
            <a:r>
              <a:rPr lang="en-US" sz="1200" dirty="0">
                <a:hlinkClick r:id="rId33"/>
              </a:rPr>
              <a:t>http://</a:t>
            </a:r>
            <a:r>
              <a:rPr lang="en-US" sz="1200" dirty="0" smtClean="0">
                <a:hlinkClick r:id="rId33"/>
              </a:rPr>
              <a:t>www.gogetnews.info/news/society/119652-zhivopis-na-palchikah-voshititelnye-kartiny-hudozhnicy-iz-ssha-foto.html</a:t>
            </a:r>
            <a:endParaRPr lang="ru-RU" sz="1200" dirty="0" smtClean="0"/>
          </a:p>
          <a:p>
            <a:r>
              <a:rPr lang="en-US" sz="1200" dirty="0">
                <a:hlinkClick r:id="rId34"/>
              </a:rPr>
              <a:t>http://</a:t>
            </a:r>
            <a:r>
              <a:rPr lang="en-US" sz="1200" dirty="0" smtClean="0">
                <a:hlinkClick r:id="rId34"/>
              </a:rPr>
              <a:t>nsportal.ru/ap/library/khudozhestvenno-prikladnoe-tvorchestvo/2016/02/26/issledovatelskaya-rabota-na-temu-esli</a:t>
            </a:r>
            <a:endParaRPr lang="ru-RU" sz="1200" dirty="0" smtClean="0"/>
          </a:p>
          <a:p>
            <a:r>
              <a:rPr lang="en-US" sz="1200" dirty="0">
                <a:hlinkClick r:id="rId35"/>
              </a:rPr>
              <a:t>http://</a:t>
            </a:r>
            <a:r>
              <a:rPr lang="en-US" sz="1200" dirty="0" smtClean="0">
                <a:hlinkClick r:id="rId35"/>
              </a:rPr>
              <a:t>pochemu4ka.ru/load/detskie_issledovatelskie_proekty/estestvoznanie/nauchno_issledovatelskij_proekt_kraski_svoimi_rukami/483-1-0-12095</a:t>
            </a:r>
            <a:endParaRPr lang="ru-RU" sz="1200" dirty="0" smtClean="0"/>
          </a:p>
          <a:p>
            <a:r>
              <a:rPr lang="en-US" sz="1200" dirty="0">
                <a:hlinkClick r:id="rId36"/>
              </a:rPr>
              <a:t>https://</a:t>
            </a:r>
            <a:r>
              <a:rPr lang="en-US" sz="1200" dirty="0" smtClean="0">
                <a:hlinkClick r:id="rId36"/>
              </a:rPr>
              <a:t>encrypted-tbn0.gstatic.com/images?q=tbn:ANd9GcSNO8-MRrODjkrE8v7bC6yMuAV2szS5Bw7aRG5CF5aICnHCTurS</a:t>
            </a:r>
            <a:endParaRPr lang="ru-RU" sz="1200" dirty="0" smtClean="0"/>
          </a:p>
          <a:p>
            <a:r>
              <a:rPr lang="en-US" sz="1200" dirty="0">
                <a:hlinkClick r:id="rId37"/>
              </a:rPr>
              <a:t>http://</a:t>
            </a:r>
            <a:r>
              <a:rPr lang="en-US" sz="1200" dirty="0" smtClean="0">
                <a:hlinkClick r:id="rId37"/>
              </a:rPr>
              <a:t>babyben.ru/images/babyben/2016/03/palchi9k-700x590.jpg</a:t>
            </a:r>
            <a:endParaRPr lang="ru-RU" sz="1200" dirty="0" smtClean="0"/>
          </a:p>
          <a:p>
            <a:r>
              <a:rPr lang="en-US" sz="1200" dirty="0">
                <a:hlinkClick r:id="rId38"/>
              </a:rPr>
              <a:t>http://</a:t>
            </a:r>
            <a:r>
              <a:rPr lang="en-US" sz="1200" dirty="0" smtClean="0">
                <a:hlinkClick r:id="rId38"/>
              </a:rPr>
              <a:t>www.igrushki-rukami-svoimi.ru/wp-content/uploads/2016/01/Risuem-palchikami-7.jpg</a:t>
            </a:r>
            <a:endParaRPr lang="ru-RU" sz="1200" dirty="0" smtClean="0"/>
          </a:p>
          <a:p>
            <a:endParaRPr lang="ru-RU" sz="1200" dirty="0" smtClean="0"/>
          </a:p>
          <a:p>
            <a:endParaRPr lang="ru-RU" sz="1200" dirty="0" smtClean="0"/>
          </a:p>
          <a:p>
            <a:r>
              <a:rPr lang="ru-RU" sz="1200" dirty="0" smtClean="0"/>
              <a:t>На Слайдах 9,10,11.12 личные фото</a:t>
            </a:r>
          </a:p>
          <a:p>
            <a:endParaRPr lang="ru-RU" sz="1200" dirty="0" smtClean="0"/>
          </a:p>
          <a:p>
            <a:endParaRPr lang="ru-RU" sz="1200" dirty="0" smtClean="0"/>
          </a:p>
          <a:p>
            <a:pPr marL="0" indent="0">
              <a:buNone/>
            </a:pPr>
            <a:endParaRPr lang="ru-RU" sz="1200" dirty="0"/>
          </a:p>
          <a:p>
            <a:endParaRPr lang="ru-RU" sz="1200" dirty="0"/>
          </a:p>
        </p:txBody>
      </p:sp>
    </p:spTree>
    <p:extLst>
      <p:ext uri="{BB962C8B-B14F-4D97-AF65-F5344CB8AC3E}">
        <p14:creationId xmlns="" xmlns:p14="http://schemas.microsoft.com/office/powerpoint/2010/main" val="628329699"/>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3426896" y="440754"/>
            <a:ext cx="4782414" cy="6368581"/>
          </a:xfrm>
          <a:prstGeom prst="rect">
            <a:avLst/>
          </a:prstGeom>
        </p:spPr>
      </p:pic>
      <p:pic>
        <p:nvPicPr>
          <p:cNvPr id="4" name="Рисунок 3"/>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523823" y="332785"/>
            <a:ext cx="6584521" cy="6584521"/>
          </a:xfrm>
          <a:prstGeom prst="rect">
            <a:avLst/>
          </a:prstGeom>
          <a:ln>
            <a:noFill/>
          </a:ln>
          <a:effectLst>
            <a:softEdge rad="112500"/>
          </a:effectLst>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1552322" y="267265"/>
            <a:ext cx="8531561" cy="6715558"/>
          </a:xfrm>
          <a:prstGeom prst="rect">
            <a:avLst/>
          </a:prstGeom>
          <a:ln>
            <a:noFill/>
          </a:ln>
          <a:effectLst>
            <a:softEdge rad="112500"/>
          </a:effectLst>
        </p:spPr>
      </p:pic>
      <p:pic>
        <p:nvPicPr>
          <p:cNvPr id="2" name="Рисунок 1"/>
          <p:cNvPicPr>
            <a:picLocks noChangeAspect="1"/>
          </p:cNvPicPr>
          <p:nvPr/>
        </p:nvPicPr>
        <p:blipFill rotWithShape="1">
          <a:blip r:embed="rId5" cstate="email">
            <a:extLst>
              <a:ext uri="{28A0092B-C50C-407E-A947-70E740481C1C}">
                <a14:useLocalDpi xmlns="" xmlns:a14="http://schemas.microsoft.com/office/drawing/2010/main"/>
              </a:ext>
            </a:extLst>
          </a:blip>
          <a:srcRect/>
          <a:stretch/>
        </p:blipFill>
        <p:spPr>
          <a:xfrm>
            <a:off x="1552322" y="96915"/>
            <a:ext cx="8531561" cy="7127159"/>
          </a:xfrm>
          <a:prstGeom prst="rect">
            <a:avLst/>
          </a:prstGeom>
        </p:spPr>
      </p:pic>
    </p:spTree>
    <p:extLst>
      <p:ext uri="{BB962C8B-B14F-4D97-AF65-F5344CB8AC3E}">
        <p14:creationId xmlns="" xmlns:p14="http://schemas.microsoft.com/office/powerpoint/2010/main" val="1824951758"/>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461" y="2376314"/>
            <a:ext cx="10945614" cy="1574136"/>
          </a:xfrm>
        </p:spPr>
        <p:txBody>
          <a:bodyPr>
            <a:normAutofit fontScale="90000"/>
          </a:bodyPr>
          <a:lstStyle/>
          <a:p>
            <a:pPr algn="l"/>
            <a:r>
              <a:rPr lang="ru-RU" sz="5300" b="1" dirty="0" smtClean="0">
                <a:solidFill>
                  <a:srgbClr val="C00000"/>
                </a:solidFill>
              </a:rPr>
              <a:t>Цель:</a:t>
            </a:r>
            <a:br>
              <a:rPr lang="ru-RU" sz="5300" b="1" dirty="0" smtClean="0">
                <a:solidFill>
                  <a:srgbClr val="C00000"/>
                </a:solidFill>
              </a:rPr>
            </a:br>
            <a:r>
              <a:rPr lang="ru-RU" sz="5300" b="1" dirty="0">
                <a:solidFill>
                  <a:srgbClr val="C00000"/>
                </a:solidFill>
              </a:rPr>
              <a:t>*</a:t>
            </a:r>
            <a:r>
              <a:rPr lang="ru-RU" sz="5300" b="1" dirty="0" smtClean="0">
                <a:solidFill>
                  <a:srgbClr val="C00000"/>
                </a:solidFill>
              </a:rPr>
              <a:t>узнать больше по теме проекта;</a:t>
            </a:r>
            <a:r>
              <a:rPr lang="ru-RU" sz="5300" b="1" dirty="0">
                <a:solidFill>
                  <a:srgbClr val="C00000"/>
                </a:solidFill>
              </a:rPr>
              <a:t/>
            </a:r>
            <a:br>
              <a:rPr lang="ru-RU" sz="5300" b="1" dirty="0">
                <a:solidFill>
                  <a:srgbClr val="C00000"/>
                </a:solidFill>
              </a:rPr>
            </a:br>
            <a:r>
              <a:rPr lang="ru-RU" sz="5300" b="1" dirty="0" smtClean="0">
                <a:solidFill>
                  <a:srgbClr val="C00000"/>
                </a:solidFill>
              </a:rPr>
              <a:t>*провести  </a:t>
            </a:r>
            <a:r>
              <a:rPr lang="ru-RU" sz="5300" b="1" dirty="0">
                <a:solidFill>
                  <a:srgbClr val="C00000"/>
                </a:solidFill>
              </a:rPr>
              <a:t>мастер-класс;</a:t>
            </a:r>
            <a:br>
              <a:rPr lang="ru-RU" sz="5300" b="1" dirty="0">
                <a:solidFill>
                  <a:srgbClr val="C00000"/>
                </a:solidFill>
              </a:rPr>
            </a:br>
            <a:r>
              <a:rPr lang="ru-RU" sz="5300" b="1" dirty="0" smtClean="0">
                <a:solidFill>
                  <a:srgbClr val="C00000"/>
                </a:solidFill>
              </a:rPr>
              <a:t>*создать </a:t>
            </a:r>
            <a:r>
              <a:rPr lang="ru-RU" sz="5300" b="1" dirty="0">
                <a:solidFill>
                  <a:srgbClr val="C00000"/>
                </a:solidFill>
              </a:rPr>
              <a:t>интересные и неповторимые </a:t>
            </a:r>
            <a:r>
              <a:rPr lang="ru-RU" sz="5300" b="1" dirty="0" smtClean="0">
                <a:solidFill>
                  <a:srgbClr val="C00000"/>
                </a:solidFill>
              </a:rPr>
              <a:t>рисунки;</a:t>
            </a:r>
            <a:br>
              <a:rPr lang="ru-RU" sz="5300" b="1" dirty="0" smtClean="0">
                <a:solidFill>
                  <a:srgbClr val="C00000"/>
                </a:solidFill>
              </a:rPr>
            </a:br>
            <a:r>
              <a:rPr lang="ru-RU" dirty="0" smtClean="0"/>
              <a:t> </a:t>
            </a:r>
            <a:br>
              <a:rPr lang="ru-RU" dirty="0" smtClean="0"/>
            </a:br>
            <a:endParaRPr lang="ru-RU"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6116031" y="4176514"/>
            <a:ext cx="3062937" cy="2623917"/>
          </a:xfrm>
          <a:prstGeom prst="rect">
            <a:avLst/>
          </a:prstGeom>
        </p:spPr>
      </p:pic>
    </p:spTree>
    <p:extLst>
      <p:ext uri="{BB962C8B-B14F-4D97-AF65-F5344CB8AC3E}">
        <p14:creationId xmlns="" xmlns:p14="http://schemas.microsoft.com/office/powerpoint/2010/main" val="126637058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4493" y="207392"/>
            <a:ext cx="4752528" cy="1200150"/>
          </a:xfrm>
        </p:spPr>
        <p:txBody>
          <a:bodyPr/>
          <a:lstStyle/>
          <a:p>
            <a:r>
              <a:rPr lang="ru-RU" b="1" dirty="0" smtClean="0">
                <a:solidFill>
                  <a:srgbClr val="C00000"/>
                </a:solidFill>
              </a:rPr>
              <a:t>Гипотеза:</a:t>
            </a:r>
            <a:endParaRPr lang="ru-RU" b="1" dirty="0">
              <a:solidFill>
                <a:srgbClr val="C00000"/>
              </a:solidFill>
            </a:endParaRPr>
          </a:p>
        </p:txBody>
      </p:sp>
      <p:sp>
        <p:nvSpPr>
          <p:cNvPr id="3" name="Прямоугольник 2"/>
          <p:cNvSpPr/>
          <p:nvPr/>
        </p:nvSpPr>
        <p:spPr>
          <a:xfrm>
            <a:off x="661037" y="1157757"/>
            <a:ext cx="5976664" cy="3970318"/>
          </a:xfrm>
          <a:prstGeom prst="rect">
            <a:avLst/>
          </a:prstGeom>
        </p:spPr>
        <p:txBody>
          <a:bodyPr wrap="square">
            <a:spAutoFit/>
          </a:bodyPr>
          <a:lstStyle/>
          <a:p>
            <a:r>
              <a:rPr lang="ru-RU" sz="3600" b="1" dirty="0" smtClean="0">
                <a:solidFill>
                  <a:srgbClr val="C00000"/>
                </a:solidFill>
              </a:rPr>
              <a:t>Я думаю, что занятия </a:t>
            </a:r>
            <a:r>
              <a:rPr lang="ru-RU" sz="3600" b="1" dirty="0">
                <a:solidFill>
                  <a:srgbClr val="C00000"/>
                </a:solidFill>
              </a:rPr>
              <a:t>по </a:t>
            </a:r>
            <a:r>
              <a:rPr lang="ru-RU" sz="3600" b="1" dirty="0" smtClean="0">
                <a:solidFill>
                  <a:srgbClr val="C00000"/>
                </a:solidFill>
              </a:rPr>
              <a:t>рисованию   </a:t>
            </a:r>
            <a:r>
              <a:rPr lang="ru-RU" sz="3600" b="1" dirty="0">
                <a:solidFill>
                  <a:srgbClr val="C00000"/>
                </a:solidFill>
              </a:rPr>
              <a:t>способствуют развитию </a:t>
            </a:r>
            <a:r>
              <a:rPr lang="ru-RU" sz="3600" b="1" dirty="0" smtClean="0">
                <a:solidFill>
                  <a:srgbClr val="C00000"/>
                </a:solidFill>
              </a:rPr>
              <a:t> художественных способностей </a:t>
            </a:r>
            <a:r>
              <a:rPr lang="ru-RU" sz="3600" b="1" dirty="0">
                <a:solidFill>
                  <a:srgbClr val="C00000"/>
                </a:solidFill>
              </a:rPr>
              <a:t>у человека, пробуждают интерес, </a:t>
            </a:r>
            <a:r>
              <a:rPr lang="ru-RU" sz="3600" b="1" dirty="0" smtClean="0">
                <a:solidFill>
                  <a:srgbClr val="C00000"/>
                </a:solidFill>
              </a:rPr>
              <a:t>фантазию, улучшают настроение;</a:t>
            </a: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flipH="1">
            <a:off x="5456962" y="144066"/>
            <a:ext cx="4804575" cy="6551698"/>
          </a:xfrm>
          <a:prstGeom prst="rect">
            <a:avLst/>
          </a:prstGeom>
        </p:spPr>
      </p:pic>
    </p:spTree>
    <p:extLst>
      <p:ext uri="{BB962C8B-B14F-4D97-AF65-F5344CB8AC3E}">
        <p14:creationId xmlns="" xmlns:p14="http://schemas.microsoft.com/office/powerpoint/2010/main" val="3295337363"/>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461" y="2376314"/>
            <a:ext cx="10945614" cy="1574136"/>
          </a:xfrm>
        </p:spPr>
        <p:txBody>
          <a:bodyPr>
            <a:normAutofit fontScale="90000"/>
          </a:bodyPr>
          <a:lstStyle/>
          <a:p>
            <a:pPr algn="l"/>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Задачи:</a:t>
            </a:r>
            <a:br>
              <a:rPr lang="ru-RU" sz="4400" b="1" dirty="0" smtClean="0">
                <a:solidFill>
                  <a:srgbClr val="C00000"/>
                </a:solidFill>
              </a:rPr>
            </a:br>
            <a:r>
              <a:rPr lang="ru-RU" sz="4400" b="1" dirty="0" smtClean="0">
                <a:solidFill>
                  <a:srgbClr val="C00000"/>
                </a:solidFill>
              </a:rPr>
              <a:t>*получить больше сведений по теме исследования;</a:t>
            </a:r>
            <a:r>
              <a:rPr lang="ru-RU" sz="4400" b="1" dirty="0">
                <a:solidFill>
                  <a:srgbClr val="C00000"/>
                </a:solidFill>
              </a:rPr>
              <a:t/>
            </a:r>
            <a:br>
              <a:rPr lang="ru-RU" sz="4400" b="1" dirty="0">
                <a:solidFill>
                  <a:srgbClr val="C00000"/>
                </a:solidFill>
              </a:rPr>
            </a:br>
            <a:r>
              <a:rPr lang="ru-RU" sz="4400" b="1" dirty="0" smtClean="0">
                <a:solidFill>
                  <a:srgbClr val="C00000"/>
                </a:solidFill>
              </a:rPr>
              <a:t>*узнать великих художников. Использующих такой прием рисования;</a:t>
            </a:r>
            <a:r>
              <a:rPr lang="ru-RU" sz="4400" b="1" dirty="0">
                <a:solidFill>
                  <a:srgbClr val="C00000"/>
                </a:solidFill>
              </a:rPr>
              <a:t/>
            </a:r>
            <a:br>
              <a:rPr lang="ru-RU" sz="4400" b="1" dirty="0">
                <a:solidFill>
                  <a:srgbClr val="C00000"/>
                </a:solidFill>
              </a:rPr>
            </a:br>
            <a:r>
              <a:rPr lang="ru-RU" sz="4400" b="1" dirty="0" smtClean="0">
                <a:solidFill>
                  <a:srgbClr val="C00000"/>
                </a:solidFill>
              </a:rPr>
              <a:t>*создать </a:t>
            </a:r>
            <a:r>
              <a:rPr lang="ru-RU" sz="4400" b="1" dirty="0">
                <a:solidFill>
                  <a:srgbClr val="C00000"/>
                </a:solidFill>
              </a:rPr>
              <a:t>интересные и неповторимые </a:t>
            </a:r>
            <a:r>
              <a:rPr lang="ru-RU" sz="4400" b="1" dirty="0" smtClean="0">
                <a:solidFill>
                  <a:srgbClr val="C00000"/>
                </a:solidFill>
              </a:rPr>
              <a:t>рисунки;</a:t>
            </a:r>
            <a:br>
              <a:rPr lang="ru-RU" sz="4400" b="1" dirty="0" smtClean="0">
                <a:solidFill>
                  <a:srgbClr val="C00000"/>
                </a:solidFill>
              </a:rPr>
            </a:br>
            <a:r>
              <a:rPr lang="ru-RU" sz="5400" b="1" dirty="0" smtClean="0">
                <a:solidFill>
                  <a:srgbClr val="C00000"/>
                </a:solidFill>
              </a:rPr>
              <a:t>*</a:t>
            </a:r>
            <a:r>
              <a:rPr lang="ru-RU" sz="4400" b="1" dirty="0" smtClean="0">
                <a:solidFill>
                  <a:srgbClr val="C00000"/>
                </a:solidFill>
              </a:rPr>
              <a:t>поделиться рецептом ЭКО красок;</a:t>
            </a:r>
            <a:br>
              <a:rPr lang="ru-RU" sz="4400" b="1" dirty="0" smtClean="0">
                <a:solidFill>
                  <a:srgbClr val="C00000"/>
                </a:solidFill>
              </a:rPr>
            </a:br>
            <a:r>
              <a:rPr lang="ru-RU" sz="4400" b="1" dirty="0" smtClean="0">
                <a:solidFill>
                  <a:srgbClr val="C00000"/>
                </a:solidFill>
              </a:rPr>
              <a:t>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t>
            </a:r>
            <a:r>
              <a:rPr lang="ru-RU" sz="5300" b="1" dirty="0" smtClean="0">
                <a:solidFill>
                  <a:srgbClr val="C00000"/>
                </a:solidFill>
              </a:rPr>
              <a:t/>
            </a:r>
            <a:br>
              <a:rPr lang="ru-RU" sz="5300" b="1" dirty="0" smtClean="0">
                <a:solidFill>
                  <a:srgbClr val="C00000"/>
                </a:solidFill>
              </a:rPr>
            </a:br>
            <a:r>
              <a:rPr lang="ru-RU" sz="5300" b="1" dirty="0" smtClean="0">
                <a:solidFill>
                  <a:srgbClr val="C00000"/>
                </a:solidFill>
              </a:rPr>
              <a:t/>
            </a:r>
            <a:br>
              <a:rPr lang="ru-RU" sz="5300" b="1" dirty="0" smtClean="0">
                <a:solidFill>
                  <a:srgbClr val="C00000"/>
                </a:solidFill>
              </a:rPr>
            </a:br>
            <a:r>
              <a:rPr lang="ru-RU" dirty="0" smtClean="0"/>
              <a:t> </a:t>
            </a:r>
            <a:br>
              <a:rPr lang="ru-RU" dirty="0" smtClean="0"/>
            </a:br>
            <a:endParaRPr lang="ru-RU"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8689995" y="0"/>
            <a:ext cx="2428892" cy="2528880"/>
          </a:xfrm>
          <a:prstGeom prst="rect">
            <a:avLst/>
          </a:prstGeom>
        </p:spPr>
      </p:pic>
    </p:spTree>
    <p:extLst>
      <p:ext uri="{BB962C8B-B14F-4D97-AF65-F5344CB8AC3E}">
        <p14:creationId xmlns="" xmlns:p14="http://schemas.microsoft.com/office/powerpoint/2010/main" val="126637058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461" y="2376314"/>
            <a:ext cx="10945614" cy="1574136"/>
          </a:xfrm>
        </p:spPr>
        <p:txBody>
          <a:bodyPr>
            <a:normAutofit fontScale="90000"/>
          </a:bodyPr>
          <a:lstStyle/>
          <a:p>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u="sng" dirty="0" smtClean="0">
                <a:solidFill>
                  <a:srgbClr val="C00000"/>
                </a:solidFill>
              </a:rPr>
              <a:t>Объект исследования</a:t>
            </a:r>
            <a:r>
              <a:rPr lang="ru-RU" sz="4400" b="1" dirty="0" smtClean="0">
                <a:solidFill>
                  <a:srgbClr val="C00000"/>
                </a:solidFill>
              </a:rPr>
              <a:t>:</a:t>
            </a:r>
            <a:br>
              <a:rPr lang="ru-RU" sz="4400" b="1" dirty="0" smtClean="0">
                <a:solidFill>
                  <a:srgbClr val="C00000"/>
                </a:solidFill>
              </a:rPr>
            </a:br>
            <a:r>
              <a:rPr lang="ru-RU" sz="4400" b="1" dirty="0" smtClean="0">
                <a:solidFill>
                  <a:srgbClr val="C00000"/>
                </a:solidFill>
              </a:rPr>
              <a:t>процесс рисования пальцами.</a:t>
            </a:r>
            <a:r>
              <a:rPr lang="ru-RU" sz="4400" b="1" dirty="0">
                <a:solidFill>
                  <a:srgbClr val="C00000"/>
                </a:solidFill>
              </a:rPr>
              <a:t/>
            </a:r>
            <a:br>
              <a:rPr lang="ru-RU" sz="4400" b="1" dirty="0">
                <a:solidFill>
                  <a:srgbClr val="C00000"/>
                </a:solidFill>
              </a:rPr>
            </a:br>
            <a:r>
              <a:rPr lang="ru-RU" sz="4400" b="1" dirty="0" smtClean="0">
                <a:solidFill>
                  <a:srgbClr val="C00000"/>
                </a:solidFill>
              </a:rPr>
              <a:t/>
            </a:r>
            <a:br>
              <a:rPr lang="ru-RU" sz="4400" b="1" dirty="0" smtClean="0">
                <a:solidFill>
                  <a:srgbClr val="C00000"/>
                </a:solidFill>
              </a:rPr>
            </a:br>
            <a:r>
              <a:rPr lang="ru-RU" sz="4400" b="1" u="sng" dirty="0" smtClean="0">
                <a:solidFill>
                  <a:srgbClr val="C00000"/>
                </a:solidFill>
              </a:rPr>
              <a:t>Предмет исследования</a:t>
            </a:r>
            <a:r>
              <a:rPr lang="ru-RU" sz="4400" b="1" dirty="0" smtClean="0">
                <a:solidFill>
                  <a:srgbClr val="C00000"/>
                </a:solidFill>
              </a:rPr>
              <a:t>:</a:t>
            </a:r>
            <a:r>
              <a:rPr lang="ru-RU" sz="4400" b="1" dirty="0">
                <a:solidFill>
                  <a:srgbClr val="C00000"/>
                </a:solidFill>
              </a:rPr>
              <a:t/>
            </a:r>
            <a:br>
              <a:rPr lang="ru-RU" sz="4400" b="1" dirty="0">
                <a:solidFill>
                  <a:srgbClr val="C00000"/>
                </a:solidFill>
              </a:rPr>
            </a:br>
            <a:r>
              <a:rPr lang="ru-RU" sz="4400" b="1" dirty="0" smtClean="0">
                <a:solidFill>
                  <a:srgbClr val="C00000"/>
                </a:solidFill>
              </a:rPr>
              <a:t>рисунки, нарисованные пальцами.</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t>
            </a:r>
            <a:r>
              <a:rPr lang="ru-RU" sz="5300" b="1" dirty="0" smtClean="0">
                <a:solidFill>
                  <a:srgbClr val="C00000"/>
                </a:solidFill>
              </a:rPr>
              <a:t/>
            </a:r>
            <a:br>
              <a:rPr lang="ru-RU" sz="5300" b="1" dirty="0" smtClean="0">
                <a:solidFill>
                  <a:srgbClr val="C00000"/>
                </a:solidFill>
              </a:rPr>
            </a:br>
            <a:r>
              <a:rPr lang="ru-RU" sz="5300" b="1" dirty="0" smtClean="0">
                <a:solidFill>
                  <a:srgbClr val="C00000"/>
                </a:solidFill>
              </a:rPr>
              <a:t/>
            </a:r>
            <a:br>
              <a:rPr lang="ru-RU" sz="5300" b="1" dirty="0" smtClean="0">
                <a:solidFill>
                  <a:srgbClr val="C00000"/>
                </a:solidFill>
              </a:rPr>
            </a:br>
            <a:r>
              <a:rPr lang="ru-RU" dirty="0" smtClean="0"/>
              <a:t> </a:t>
            </a:r>
            <a:br>
              <a:rPr lang="ru-RU" dirty="0" smtClean="0"/>
            </a:br>
            <a:endParaRPr lang="ru-RU"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546063" y="0"/>
            <a:ext cx="2428892" cy="2528880"/>
          </a:xfrm>
          <a:prstGeom prst="rect">
            <a:avLst/>
          </a:prstGeom>
        </p:spPr>
      </p:pic>
    </p:spTree>
    <p:extLst>
      <p:ext uri="{BB962C8B-B14F-4D97-AF65-F5344CB8AC3E}">
        <p14:creationId xmlns="" xmlns:p14="http://schemas.microsoft.com/office/powerpoint/2010/main" val="126637058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461" y="2376314"/>
            <a:ext cx="10945614" cy="1574136"/>
          </a:xfrm>
        </p:spPr>
        <p:txBody>
          <a:bodyPr>
            <a:normAutofit fontScale="90000"/>
          </a:bodyPr>
          <a:lstStyle/>
          <a:p>
            <a:pPr algn="l"/>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Методы исследования:</a:t>
            </a:r>
            <a:br>
              <a:rPr lang="ru-RU" sz="4400" b="1" dirty="0" smtClean="0">
                <a:solidFill>
                  <a:srgbClr val="C00000"/>
                </a:solidFill>
              </a:rPr>
            </a:br>
            <a:r>
              <a:rPr lang="ru-RU" sz="4400" b="1" dirty="0" smtClean="0">
                <a:solidFill>
                  <a:srgbClr val="C00000"/>
                </a:solidFill>
              </a:rPr>
              <a:t>*изучение литературы по теме исследования;</a:t>
            </a:r>
            <a:r>
              <a:rPr lang="ru-RU" sz="4400" b="1" dirty="0">
                <a:solidFill>
                  <a:srgbClr val="C00000"/>
                </a:solidFill>
              </a:rPr>
              <a:t/>
            </a:r>
            <a:br>
              <a:rPr lang="ru-RU" sz="4400" b="1" dirty="0">
                <a:solidFill>
                  <a:srgbClr val="C00000"/>
                </a:solidFill>
              </a:rPr>
            </a:br>
            <a:r>
              <a:rPr lang="ru-RU" sz="4400" b="1" dirty="0" smtClean="0">
                <a:solidFill>
                  <a:srgbClr val="C00000"/>
                </a:solidFill>
              </a:rPr>
              <a:t>*изучение </a:t>
            </a:r>
            <a:r>
              <a:rPr lang="ru-RU" sz="4400" b="1" dirty="0" err="1" smtClean="0">
                <a:solidFill>
                  <a:srgbClr val="C00000"/>
                </a:solidFill>
              </a:rPr>
              <a:t>интернет-источников</a:t>
            </a:r>
            <a:r>
              <a:rPr lang="ru-RU" sz="4400" b="1" dirty="0" smtClean="0">
                <a:solidFill>
                  <a:srgbClr val="C00000"/>
                </a:solidFill>
              </a:rPr>
              <a:t>;</a:t>
            </a:r>
            <a:r>
              <a:rPr lang="ru-RU" sz="4400" b="1" dirty="0">
                <a:solidFill>
                  <a:srgbClr val="C00000"/>
                </a:solidFill>
              </a:rPr>
              <a:t/>
            </a:r>
            <a:br>
              <a:rPr lang="ru-RU" sz="4400" b="1" dirty="0">
                <a:solidFill>
                  <a:srgbClr val="C00000"/>
                </a:solidFill>
              </a:rPr>
            </a:br>
            <a:r>
              <a:rPr lang="ru-RU" sz="4400" b="1" dirty="0" smtClean="0">
                <a:solidFill>
                  <a:srgbClr val="C00000"/>
                </a:solidFill>
              </a:rPr>
              <a:t>*мастер-класс (практическая работа);</a:t>
            </a:r>
            <a:br>
              <a:rPr lang="ru-RU" sz="4400" b="1" dirty="0" smtClean="0">
                <a:solidFill>
                  <a:srgbClr val="C00000"/>
                </a:solidFill>
              </a:rPr>
            </a:br>
            <a:r>
              <a:rPr lang="ru-RU" sz="5400" b="1" dirty="0" smtClean="0">
                <a:solidFill>
                  <a:srgbClr val="C00000"/>
                </a:solidFill>
              </a:rPr>
              <a:t>*</a:t>
            </a:r>
            <a:r>
              <a:rPr lang="ru-RU" sz="4400" b="1" dirty="0" smtClean="0">
                <a:solidFill>
                  <a:srgbClr val="C00000"/>
                </a:solidFill>
              </a:rPr>
              <a:t>сделать вывод по данному исследованию;</a:t>
            </a:r>
            <a:br>
              <a:rPr lang="ru-RU" sz="4400" b="1" dirty="0" smtClean="0">
                <a:solidFill>
                  <a:srgbClr val="C00000"/>
                </a:solidFill>
              </a:rPr>
            </a:br>
            <a:r>
              <a:rPr lang="ru-RU" sz="4400" b="1" dirty="0" smtClean="0">
                <a:solidFill>
                  <a:srgbClr val="C00000"/>
                </a:solidFill>
              </a:rPr>
              <a:t>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 </a:t>
            </a:r>
            <a:r>
              <a:rPr lang="ru-RU" sz="5300" b="1" dirty="0" smtClean="0">
                <a:solidFill>
                  <a:srgbClr val="C00000"/>
                </a:solidFill>
              </a:rPr>
              <a:t/>
            </a:r>
            <a:br>
              <a:rPr lang="ru-RU" sz="5300" b="1" dirty="0" smtClean="0">
                <a:solidFill>
                  <a:srgbClr val="C00000"/>
                </a:solidFill>
              </a:rPr>
            </a:br>
            <a:r>
              <a:rPr lang="ru-RU" sz="5300" b="1" dirty="0" smtClean="0">
                <a:solidFill>
                  <a:srgbClr val="C00000"/>
                </a:solidFill>
              </a:rPr>
              <a:t/>
            </a:r>
            <a:br>
              <a:rPr lang="ru-RU" sz="5300" b="1" dirty="0" smtClean="0">
                <a:solidFill>
                  <a:srgbClr val="C00000"/>
                </a:solidFill>
              </a:rPr>
            </a:br>
            <a:r>
              <a:rPr lang="ru-RU" dirty="0" smtClean="0"/>
              <a:t> </a:t>
            </a:r>
            <a:br>
              <a:rPr lang="ru-RU" dirty="0" smtClean="0"/>
            </a:br>
            <a:endParaRPr lang="ru-RU"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6904045" y="4457706"/>
            <a:ext cx="2428892" cy="2528880"/>
          </a:xfrm>
          <a:prstGeom prst="rect">
            <a:avLst/>
          </a:prstGeom>
        </p:spPr>
      </p:pic>
    </p:spTree>
    <p:extLst>
      <p:ext uri="{BB962C8B-B14F-4D97-AF65-F5344CB8AC3E}">
        <p14:creationId xmlns="" xmlns:p14="http://schemas.microsoft.com/office/powerpoint/2010/main" val="126637058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6461" y="576114"/>
            <a:ext cx="10369868" cy="1200150"/>
          </a:xfrm>
        </p:spPr>
        <p:txBody>
          <a:bodyPr>
            <a:normAutofit fontScale="90000"/>
          </a:bodyPr>
          <a:lstStyle/>
          <a:p>
            <a:pPr lvl="0">
              <a:spcBef>
                <a:spcPts val="0"/>
              </a:spcBef>
            </a:pPr>
            <a:r>
              <a:rPr lang="ru-RU" sz="4000" b="1" dirty="0" smtClean="0">
                <a:solidFill>
                  <a:srgbClr val="C00000"/>
                </a:solidFill>
                <a:ea typeface="+mn-ea"/>
                <a:cs typeface="+mn-cs"/>
              </a:rPr>
              <a:t>Рисунки древних охотников-художников. </a:t>
            </a:r>
            <a:r>
              <a:rPr lang="ru-RU" sz="4000" b="1" dirty="0">
                <a:solidFill>
                  <a:srgbClr val="C00000"/>
                </a:solidFill>
                <a:ea typeface="+mn-ea"/>
                <a:cs typeface="+mn-cs"/>
              </a:rPr>
              <a:t/>
            </a:r>
            <a:br>
              <a:rPr lang="ru-RU" sz="4000" b="1" dirty="0">
                <a:solidFill>
                  <a:srgbClr val="C00000"/>
                </a:solidFill>
                <a:ea typeface="+mn-ea"/>
                <a:cs typeface="+mn-cs"/>
              </a:rPr>
            </a:br>
            <a:endParaRPr lang="ru-RU" dirty="0"/>
          </a:p>
        </p:txBody>
      </p:sp>
      <p:pic>
        <p:nvPicPr>
          <p:cNvPr id="1027" name="Picture 3"/>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8832871" y="671493"/>
            <a:ext cx="2167080" cy="2214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Рисунок 4" descr="C:\Users\Учитель\Desktop\Dostoprimechatelnost.jpg"/>
          <p:cNvPicPr/>
          <p:nvPr/>
        </p:nvPicPr>
        <p:blipFill>
          <a:blip r:embed="rId3"/>
          <a:srcRect/>
          <a:stretch>
            <a:fillRect/>
          </a:stretch>
        </p:blipFill>
        <p:spPr bwMode="auto">
          <a:xfrm>
            <a:off x="1331881" y="1457310"/>
            <a:ext cx="4214842" cy="2928958"/>
          </a:xfrm>
          <a:prstGeom prst="rect">
            <a:avLst/>
          </a:prstGeom>
          <a:ln>
            <a:noFill/>
          </a:ln>
          <a:effectLst>
            <a:softEdge rad="112500"/>
          </a:effectLst>
        </p:spPr>
      </p:pic>
      <p:pic>
        <p:nvPicPr>
          <p:cNvPr id="6" name="Рисунок 5" descr="C:\Users\Учитель\Desktop\1331m.jpg"/>
          <p:cNvPicPr/>
          <p:nvPr/>
        </p:nvPicPr>
        <p:blipFill>
          <a:blip r:embed="rId4"/>
          <a:srcRect/>
          <a:stretch>
            <a:fillRect/>
          </a:stretch>
        </p:blipFill>
        <p:spPr bwMode="auto">
          <a:xfrm>
            <a:off x="5618161" y="2100252"/>
            <a:ext cx="3714776" cy="2519365"/>
          </a:xfrm>
          <a:prstGeom prst="rect">
            <a:avLst/>
          </a:prstGeom>
          <a:ln>
            <a:noFill/>
          </a:ln>
          <a:effectLst>
            <a:softEdge rad="112500"/>
          </a:effectLst>
        </p:spPr>
      </p:pic>
      <p:pic>
        <p:nvPicPr>
          <p:cNvPr id="7" name="Рисунок 6" descr="C:\Users\Учитель\Desktop\df15cd567923d7282700b78db0d2a63a--addiction-therapy-cave-drawings.jpg"/>
          <p:cNvPicPr/>
          <p:nvPr/>
        </p:nvPicPr>
        <p:blipFill>
          <a:blip r:embed="rId5"/>
          <a:srcRect/>
          <a:stretch>
            <a:fillRect/>
          </a:stretch>
        </p:blipFill>
        <p:spPr bwMode="auto">
          <a:xfrm>
            <a:off x="3332145" y="4529144"/>
            <a:ext cx="4238632" cy="2200278"/>
          </a:xfrm>
          <a:prstGeom prst="rect">
            <a:avLst/>
          </a:prstGeom>
          <a:ln>
            <a:noFill/>
          </a:ln>
          <a:effectLst>
            <a:softEdge rad="112500"/>
          </a:effectLst>
        </p:spPr>
      </p:pic>
    </p:spTree>
    <p:extLst>
      <p:ext uri="{BB962C8B-B14F-4D97-AF65-F5344CB8AC3E}">
        <p14:creationId xmlns="" xmlns:p14="http://schemas.microsoft.com/office/powerpoint/2010/main" val="77782980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505</Words>
  <Application>Microsoft Office PowerPoint</Application>
  <PresentationFormat>Произвольный</PresentationFormat>
  <Paragraphs>92</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сказка на кончиках пальцев</vt:lpstr>
      <vt:lpstr>Актуальность: Мы с мамой увидели сказочные картины художницы Айрис Скотт.   </vt:lpstr>
      <vt:lpstr>Слайд 3</vt:lpstr>
      <vt:lpstr>Цель: *узнать больше по теме проекта; *провести  мастер-класс; *создать интересные и неповторимые рисунки;   </vt:lpstr>
      <vt:lpstr>Гипотеза:</vt:lpstr>
      <vt:lpstr>       Задачи: *получить больше сведений по теме исследования; *узнать великих художников. Использующих такой прием рисования; *создать интересные и неповторимые рисунки; *поделиться рецептом ЭКО красок;          </vt:lpstr>
      <vt:lpstr>       Объект исследования: процесс рисования пальцами.  Предмет исследования: рисунки, нарисованные пальцами.           </vt:lpstr>
      <vt:lpstr>       Методы исследования: *изучение литературы по теме исследования; *изучение интернет-источников; *мастер-класс (практическая работа); *сделать вывод по данному исследованию;          </vt:lpstr>
      <vt:lpstr>Рисунки древних охотников-художников.  </vt:lpstr>
      <vt:lpstr>Рисовать человек начинает в возрасте 3-х, а иногда и 2-х лет, но  справляться с кисточкой для рисования в таком возрасте ещё трудно.   </vt:lpstr>
      <vt:lpstr>             Примеры техник рисования красками без кисти. 1. Рисование губкой. 2.Рисование ватными палочками. 3. Рисование ватным диском. 4. Рисование зубной щеткой. 5. Рисование зубочисткой.                               18. Рисование скомканной бумагой. 6. Рисование пальцами.                                    19. Рисование стержнем высохшего 7. Техника «отпечатывания».                                 фломастера. 8. Отпечатки природных материалов.          20. Рисование тканью. 9. Отпечатки природных материалов.          21. Рисование ниткой (веревочкой). 10. Техника «кляксография».                           22. Рисование пером. 11. Техника «выдувания». 12. Рисование «мыльными пузырями». 13. Рисование цветной манкой. 14. Рисование со свечёй.                      15. Краски и клей.                      16. Техника «Волшебный шарик»                      17. Техника «Граттаж». .                </vt:lpstr>
      <vt:lpstr>            Техника пальчикового рисования.  1. Рисование полураскрытым кулачком. 2.Рисование ладошкой. 3. Рисование пальчиками.  .                </vt:lpstr>
      <vt:lpstr>Оказалось,  что рисует эта художница пальцами!  </vt:lpstr>
      <vt:lpstr>Слайд 14</vt:lpstr>
      <vt:lpstr>Слайд 15</vt:lpstr>
      <vt:lpstr>Фиолетовый отпечаток ладошки я превратила в забавного осьминога.</vt:lpstr>
      <vt:lpstr>Слайд 17</vt:lpstr>
      <vt:lpstr>Посадить водоросли можно, обмакнув в краску четыре пальца и проведя волнистые линии.  </vt:lpstr>
      <vt:lpstr> Я хочу рассказать вам, как в домашних условиях сделать безопасные ЭКО краски для самых маленьких детей.</vt:lpstr>
      <vt:lpstr>Слайд 20</vt:lpstr>
      <vt:lpstr>Слайд 21</vt:lpstr>
      <vt:lpstr>Слайд 22</vt:lpstr>
      <vt:lpstr>Вкусные натуральные ингредиенты, которые  можно добавить в пальчиковые краски:  1. для розового цвета – сок свеклы; 2. для яркого оранжевого на выбор — морковь, апельсин или цедру мандарина; 3. зеленый цвет можно получить с помощью укропа или шпината. Запарить зелень в кипятке, а потом процедить через марлю;  4. лиловый цвет дает черная смородина (лучше всего сорт «барбариска»); 5. коричневый цвет  можно получить, добавив кофе или шоколад; 6. для яркой желтизны – куркума; 7. красный цвет можно получить из: клюквы, брусники, вишни, красной смородины, кизила, барбариса; 8. малиновый цвет даст  малина. </vt:lpstr>
      <vt:lpstr>Вывод: занятие рисованием в стиле пальчиковой живописи способствуют развитию художественных способностей у человека, воображения, пробуждают интерес к творчеству, улучшают настроение.</vt:lpstr>
      <vt:lpstr>Очень забавно и весело рисовать таким способом. Получаются интересные рисунки и их легко рисовать. Однако, чтобы сменить цвет, руки необходимо каждый раз мыть. Неудобно, особенно в школе. А в общем, очень весело! Мне понравилось.</vt:lpstr>
      <vt:lpstr>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Павел</dc:creator>
  <cp:lastModifiedBy>Учитель</cp:lastModifiedBy>
  <cp:revision>58</cp:revision>
  <dcterms:created xsi:type="dcterms:W3CDTF">2017-03-02T09:40:55Z</dcterms:created>
  <dcterms:modified xsi:type="dcterms:W3CDTF">2019-04-25T07:27:02Z</dcterms:modified>
</cp:coreProperties>
</file>